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9" r:id="rId10"/>
    <p:sldId id="265" r:id="rId11"/>
    <p:sldId id="266" r:id="rId12"/>
    <p:sldId id="271" r:id="rId13"/>
    <p:sldId id="270" r:id="rId14"/>
  </p:sldIdLst>
  <p:sldSz cx="12192000" cy="6858000"/>
  <p:notesSz cx="6858000" cy="9144000"/>
  <p:embeddedFontLst>
    <p:embeddedFont>
      <p:font typeface="Amatic SC" panose="00000500000000000000" pitchFamily="2" charset="-79"/>
      <p:regular r:id="rId16"/>
      <p:bold r:id="rId17"/>
    </p:embeddedFont>
    <p:embeddedFont>
      <p:font typeface="Cambria" panose="02040503050406030204" pitchFamily="18"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Quattrocento Sans" panose="020B0502050000020003" pitchFamily="34" charset="0"/>
      <p:regular r:id="rId26"/>
      <p:bold r:id="rId27"/>
      <p:italic r:id="rId28"/>
      <p:boldItalic r:id="rId29"/>
    </p:embeddedFont>
    <p:embeddedFont>
      <p:font typeface="Segoe Print" panose="02000600000000000000" pitchFamily="2"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ymnk+GBnudubZBa3gQDKHTcjB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4B5"/>
    <a:srgbClr val="E25E59"/>
    <a:srgbClr val="F6D257"/>
    <a:srgbClr val="5C7046"/>
    <a:srgbClr val="499D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99F2A-33EF-C441-A7CC-A13C49D62F33}" v="114" dt="2024-03-19T13:07:12.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63812"/>
  </p:normalViewPr>
  <p:slideViewPr>
    <p:cSldViewPr snapToGrid="0">
      <p:cViewPr>
        <p:scale>
          <a:sx n="99" d="100"/>
          <a:sy n="99" d="100"/>
        </p:scale>
        <p:origin x="90" y="3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customschemas.google.com/relationships/presentationmetadata" Target="meta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5ea153f80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15ea153f80b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no-NO" b="1" dirty="0">
                <a:solidFill>
                  <a:schemeClr val="dk1"/>
                </a:solidFill>
              </a:rPr>
              <a:t>Hensikt</a:t>
            </a:r>
            <a:endParaRPr dirty="0">
              <a:solidFill>
                <a:schemeClr val="dk1"/>
              </a:solidFill>
            </a:endParaRPr>
          </a:p>
          <a:p>
            <a:pPr marL="158750" lvl="0" indent="0" algn="l" rtl="0">
              <a:spcBef>
                <a:spcPts val="0"/>
              </a:spcBef>
              <a:spcAft>
                <a:spcPts val="0"/>
              </a:spcAft>
              <a:buClr>
                <a:schemeClr val="dk1"/>
              </a:buClr>
              <a:buSzPts val="1100"/>
              <a:buFont typeface="Arial"/>
              <a:buNone/>
            </a:pPr>
            <a:r>
              <a:rPr lang="no-NO" dirty="0">
                <a:solidFill>
                  <a:schemeClr val="dk1"/>
                </a:solidFill>
              </a:rPr>
              <a:t>Elevene skal sette opp en utstilling med byggene, og gjøre observasjoner av skyggene de ser. Figurene skal vandre gjennom bygget og skape bevegelse.</a:t>
            </a:r>
            <a:endParaRPr dirty="0">
              <a:solidFill>
                <a:schemeClr val="dk1"/>
              </a:solidFill>
            </a:endParaRPr>
          </a:p>
          <a:p>
            <a:pPr marL="158750" lvl="0" indent="0" algn="l" rtl="0">
              <a:spcBef>
                <a:spcPts val="0"/>
              </a:spcBef>
              <a:spcAft>
                <a:spcPts val="0"/>
              </a:spcAft>
              <a:buClr>
                <a:schemeClr val="dk1"/>
              </a:buClr>
              <a:buSzPts val="1100"/>
              <a:buFont typeface="Arial"/>
              <a:buNone/>
            </a:pPr>
            <a:endParaRPr b="1" dirty="0">
              <a:solidFill>
                <a:schemeClr val="dk1"/>
              </a:solidFill>
            </a:endParaRPr>
          </a:p>
          <a:p>
            <a:pPr marL="158750" lvl="0" indent="0" algn="l" rtl="0">
              <a:spcBef>
                <a:spcPts val="0"/>
              </a:spcBef>
              <a:spcAft>
                <a:spcPts val="0"/>
              </a:spcAft>
              <a:buClr>
                <a:schemeClr val="dk1"/>
              </a:buClr>
              <a:buSzPts val="1100"/>
              <a:buFont typeface="Arial"/>
              <a:buNone/>
            </a:pPr>
            <a:r>
              <a:rPr lang="no-NO" b="1" dirty="0">
                <a:solidFill>
                  <a:schemeClr val="dk1"/>
                </a:solidFill>
              </a:rPr>
              <a:t>Gjennomføring</a:t>
            </a:r>
            <a:endParaRPr dirty="0">
              <a:solidFill>
                <a:schemeClr val="dk1"/>
              </a:solidFill>
            </a:endParaRPr>
          </a:p>
          <a:p>
            <a:pPr marL="158750" lvl="0" indent="0" algn="l" rtl="0">
              <a:spcBef>
                <a:spcPts val="0"/>
              </a:spcBef>
              <a:spcAft>
                <a:spcPts val="0"/>
              </a:spcAft>
              <a:buClr>
                <a:schemeClr val="dk1"/>
              </a:buClr>
              <a:buSzPts val="1100"/>
              <a:buFont typeface="Arial"/>
              <a:buNone/>
            </a:pPr>
            <a:r>
              <a:rPr lang="no-NO" dirty="0">
                <a:solidFill>
                  <a:schemeClr val="dk1"/>
                </a:solidFill>
              </a:rPr>
              <a:t>Byggene settes opp på et bord foran en ensfarget vegg. Lerret eller hvitt stoff kan også brukes. Lysene slukkes og elevene kan leke seg med lommelykten og gjøre observasjoner av skyggene de ser. Gå rundt og still elevene </a:t>
            </a:r>
            <a:r>
              <a:rPr lang="no-NO" dirty="0" err="1">
                <a:solidFill>
                  <a:schemeClr val="dk1"/>
                </a:solidFill>
              </a:rPr>
              <a:t>sprøsmål</a:t>
            </a:r>
            <a:r>
              <a:rPr lang="no-NO" dirty="0">
                <a:solidFill>
                  <a:schemeClr val="dk1"/>
                </a:solidFill>
              </a:rPr>
              <a:t>/utfordre elevenes tenking. </a:t>
            </a:r>
            <a:endParaRPr dirty="0">
              <a:solidFill>
                <a:schemeClr val="dk1"/>
              </a:solidFill>
            </a:endParaRPr>
          </a:p>
          <a:p>
            <a:pPr marL="158750" lvl="0" indent="0" algn="l" rtl="0">
              <a:spcBef>
                <a:spcPts val="0"/>
              </a:spcBef>
              <a:spcAft>
                <a:spcPts val="0"/>
              </a:spcAft>
              <a:buClr>
                <a:schemeClr val="dk1"/>
              </a:buClr>
              <a:buSzPts val="1100"/>
              <a:buFont typeface="Arial"/>
              <a:buNone/>
            </a:pPr>
            <a:endParaRPr i="1" dirty="0">
              <a:solidFill>
                <a:schemeClr val="dk1"/>
              </a:solidFill>
            </a:endParaRPr>
          </a:p>
          <a:p>
            <a:pPr marL="158750" lvl="0" indent="0" algn="l" rtl="0">
              <a:spcBef>
                <a:spcPts val="0"/>
              </a:spcBef>
              <a:spcAft>
                <a:spcPts val="0"/>
              </a:spcAft>
              <a:buClr>
                <a:schemeClr val="dk1"/>
              </a:buClr>
              <a:buSzPts val="1100"/>
              <a:buFont typeface="Arial"/>
              <a:buNone/>
            </a:pPr>
            <a:r>
              <a:rPr lang="no-NO" i="1" dirty="0">
                <a:solidFill>
                  <a:schemeClr val="dk1"/>
                </a:solidFill>
              </a:rPr>
              <a:t>Spørsmål elevene kan diskutere</a:t>
            </a:r>
            <a:r>
              <a:rPr lang="no-NO" dirty="0">
                <a:solidFill>
                  <a:schemeClr val="dk1"/>
                </a:solidFill>
              </a:rPr>
              <a:t>:</a:t>
            </a:r>
            <a:br>
              <a:rPr lang="no-NO" dirty="0">
                <a:solidFill>
                  <a:schemeClr val="dk1"/>
                </a:solidFill>
              </a:rPr>
            </a:br>
            <a:r>
              <a:rPr lang="no-NO" dirty="0">
                <a:solidFill>
                  <a:schemeClr val="dk1"/>
                </a:solidFill>
              </a:rPr>
              <a:t>Hva er det som gjør at vi kan se skyggen til bygget?</a:t>
            </a:r>
            <a:br>
              <a:rPr lang="no-NO" dirty="0">
                <a:solidFill>
                  <a:schemeClr val="dk1"/>
                </a:solidFill>
              </a:rPr>
            </a:br>
            <a:r>
              <a:rPr lang="no-NO" dirty="0">
                <a:solidFill>
                  <a:schemeClr val="dk1"/>
                </a:solidFill>
              </a:rPr>
              <a:t>Hva må til for at vi skal få en skarp skygge?</a:t>
            </a:r>
            <a:br>
              <a:rPr lang="no-NO" dirty="0">
                <a:solidFill>
                  <a:schemeClr val="dk1"/>
                </a:solidFill>
              </a:rPr>
            </a:br>
            <a:r>
              <a:rPr lang="no-NO" dirty="0">
                <a:solidFill>
                  <a:schemeClr val="dk1"/>
                </a:solidFill>
              </a:rPr>
              <a:t>Hvor må vi sette huset for at det skal synes godt?</a:t>
            </a:r>
            <a:br>
              <a:rPr lang="no-NO" dirty="0">
                <a:solidFill>
                  <a:schemeClr val="dk1"/>
                </a:solidFill>
              </a:rPr>
            </a:br>
            <a:r>
              <a:rPr lang="no-NO" dirty="0">
                <a:solidFill>
                  <a:schemeClr val="dk1"/>
                </a:solidFill>
              </a:rPr>
              <a:t>Kan vi se vinduet? Hvorfor eller hvorfor ikke?</a:t>
            </a:r>
            <a:br>
              <a:rPr lang="no-NO" dirty="0">
                <a:solidFill>
                  <a:schemeClr val="dk1"/>
                </a:solidFill>
              </a:rPr>
            </a:br>
            <a:r>
              <a:rPr lang="no-NO" dirty="0">
                <a:solidFill>
                  <a:schemeClr val="dk1"/>
                </a:solidFill>
              </a:rPr>
              <a:t>Hva skjer om vi snur på bygget?</a:t>
            </a:r>
            <a:br>
              <a:rPr lang="no-NO" dirty="0">
                <a:solidFill>
                  <a:schemeClr val="dk1"/>
                </a:solidFill>
              </a:rPr>
            </a:br>
            <a:r>
              <a:rPr lang="no-NO" dirty="0">
                <a:solidFill>
                  <a:schemeClr val="dk1"/>
                </a:solidFill>
              </a:rPr>
              <a:t>Hvordan får vi pipa til å synes?</a:t>
            </a:r>
            <a:br>
              <a:rPr lang="no-NO" dirty="0">
                <a:solidFill>
                  <a:schemeClr val="dk1"/>
                </a:solidFill>
              </a:rPr>
            </a:br>
            <a:r>
              <a:rPr lang="nb-NO" dirty="0">
                <a:solidFill>
                  <a:schemeClr val="dk1"/>
                </a:solidFill>
              </a:rPr>
              <a:t>Vises</a:t>
            </a:r>
            <a:r>
              <a:rPr lang="no-NO" dirty="0">
                <a:solidFill>
                  <a:schemeClr val="dk1"/>
                </a:solidFill>
              </a:rPr>
              <a:t> farge og dekor?</a:t>
            </a:r>
            <a:br>
              <a:rPr lang="no-NO" dirty="0">
                <a:solidFill>
                  <a:schemeClr val="dk1"/>
                </a:solidFill>
              </a:rPr>
            </a:br>
            <a:r>
              <a:rPr lang="no-NO" dirty="0">
                <a:solidFill>
                  <a:schemeClr val="dk1"/>
                </a:solidFill>
              </a:rPr>
              <a:t>Hva skjer om vi flytter et bygg nærmere lyset?</a:t>
            </a:r>
            <a:br>
              <a:rPr lang="no-NO" dirty="0">
                <a:solidFill>
                  <a:schemeClr val="dk1"/>
                </a:solidFill>
              </a:rPr>
            </a:br>
            <a:r>
              <a:rPr lang="no-NO" dirty="0">
                <a:solidFill>
                  <a:schemeClr val="dk1"/>
                </a:solidFill>
              </a:rPr>
              <a:t>Hva skjer om vi flytter bygget nærmere veggen/lerretet?</a:t>
            </a:r>
            <a:endParaRPr dirty="0">
              <a:solidFill>
                <a:schemeClr val="dk1"/>
              </a:solidFill>
            </a:endParaRPr>
          </a:p>
          <a:p>
            <a:pPr marL="158750" lvl="0" indent="0" algn="l" rtl="0">
              <a:spcBef>
                <a:spcPts val="0"/>
              </a:spcBef>
              <a:spcAft>
                <a:spcPts val="0"/>
              </a:spcAft>
              <a:buClr>
                <a:schemeClr val="dk1"/>
              </a:buClr>
              <a:buSzPts val="1100"/>
              <a:buFont typeface="Arial"/>
              <a:buNone/>
            </a:pPr>
            <a:r>
              <a:rPr lang="no-NO" dirty="0">
                <a:solidFill>
                  <a:schemeClr val="dk1"/>
                </a:solidFill>
              </a:rPr>
              <a:t>Hvilket materiale lager sterkest skyggebilde?</a:t>
            </a:r>
            <a:endParaRPr dirty="0">
              <a:solidFill>
                <a:schemeClr val="dk1"/>
              </a:solidFill>
            </a:endParaRPr>
          </a:p>
          <a:p>
            <a:pPr marL="158750" lvl="0" indent="0" algn="l" rtl="0">
              <a:spcBef>
                <a:spcPts val="0"/>
              </a:spcBef>
              <a:spcAft>
                <a:spcPts val="0"/>
              </a:spcAft>
              <a:buClr>
                <a:schemeClr val="dk1"/>
              </a:buClr>
              <a:buSzPts val="1100"/>
              <a:buFont typeface="Arial"/>
              <a:buNone/>
            </a:pPr>
            <a:endParaRPr dirty="0">
              <a:solidFill>
                <a:schemeClr val="dk1"/>
              </a:solidFill>
            </a:endParaRPr>
          </a:p>
          <a:p>
            <a:pPr marL="158750" lvl="0" indent="0" algn="l" rtl="0">
              <a:spcBef>
                <a:spcPts val="0"/>
              </a:spcBef>
              <a:spcAft>
                <a:spcPts val="0"/>
              </a:spcAft>
              <a:buClr>
                <a:schemeClr val="dk1"/>
              </a:buClr>
              <a:buSzPts val="1100"/>
              <a:buFont typeface="Arial"/>
              <a:buNone/>
            </a:pPr>
            <a:r>
              <a:rPr lang="no-NO" b="1" dirty="0">
                <a:solidFill>
                  <a:schemeClr val="dk1"/>
                </a:solidFill>
              </a:rPr>
              <a:t>Tips</a:t>
            </a:r>
            <a:endParaRPr b="1" dirty="0">
              <a:solidFill>
                <a:schemeClr val="dk1"/>
              </a:solidFill>
            </a:endParaRPr>
          </a:p>
          <a:p>
            <a:pPr marL="158750" lvl="0" indent="0" algn="l" rtl="0">
              <a:spcBef>
                <a:spcPts val="0"/>
              </a:spcBef>
              <a:spcAft>
                <a:spcPts val="0"/>
              </a:spcAft>
              <a:buClr>
                <a:schemeClr val="dk1"/>
              </a:buClr>
              <a:buSzPts val="1100"/>
              <a:buFont typeface="Arial"/>
              <a:buNone/>
            </a:pPr>
            <a:r>
              <a:rPr lang="no-NO" dirty="0">
                <a:solidFill>
                  <a:schemeClr val="dk1"/>
                </a:solidFill>
              </a:rPr>
              <a:t>Forsøk å få elevene til å sette ord på egenskapene til materialet de har brukt (tykt, tynt, gjennomskinnelig osv.), og be dem forklare hvordan det påvirker skyggen. Reflektere omkring hard og myk skygge, hard og myk form.</a:t>
            </a:r>
            <a:endParaRPr b="1" dirty="0"/>
          </a:p>
          <a:p>
            <a:pPr marL="15875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o-NO" b="1" dirty="0"/>
              <a:t>Hensikt</a:t>
            </a:r>
            <a:endParaRPr dirty="0"/>
          </a:p>
          <a:p>
            <a:pPr marL="158750" lvl="0" indent="0" algn="l" rtl="0">
              <a:lnSpc>
                <a:spcPct val="100000"/>
              </a:lnSpc>
              <a:spcBef>
                <a:spcPts val="0"/>
              </a:spcBef>
              <a:spcAft>
                <a:spcPts val="0"/>
              </a:spcAft>
              <a:buSzPts val="1100"/>
              <a:buNone/>
            </a:pPr>
            <a:r>
              <a:rPr lang="no-NO" b="0" dirty="0"/>
              <a:t>Elevene presenterer ved å fortelle om prosessen fra idé til ferdig produkt og valg av materialer.</a:t>
            </a: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no-NO" b="1" dirty="0"/>
              <a:t>Gjennomføring</a:t>
            </a:r>
            <a:endParaRPr dirty="0"/>
          </a:p>
          <a:p>
            <a:pPr marL="158750" lvl="0" indent="0" algn="l" rtl="0">
              <a:lnSpc>
                <a:spcPct val="100000"/>
              </a:lnSpc>
              <a:spcBef>
                <a:spcPts val="0"/>
              </a:spcBef>
              <a:spcAft>
                <a:spcPts val="0"/>
              </a:spcAft>
              <a:buSzPts val="1100"/>
              <a:buNone/>
            </a:pPr>
            <a:r>
              <a:rPr lang="no-NO" dirty="0"/>
              <a:t>Elevene forbereder og presenterer gruppevis. Etter at alle gruppene har presentert kan en oppsummering være å gå inn på begrepet </a:t>
            </a:r>
            <a:r>
              <a:rPr lang="no-NO" dirty="0" err="1"/>
              <a:t>gjennomskinnelighet</a:t>
            </a:r>
            <a:r>
              <a:rPr lang="no-NO" dirty="0"/>
              <a:t> og klassen kan sammen rangere materialene som har blitt brukt til å lage byen etter grad av </a:t>
            </a:r>
            <a:r>
              <a:rPr lang="no-NO" dirty="0" err="1"/>
              <a:t>gjennomskinnelighet</a:t>
            </a:r>
            <a:r>
              <a:rPr lang="no-NO" dirty="0"/>
              <a:t>. Lærer kan også ta opp og tematisere spørsmålene:</a:t>
            </a:r>
            <a:endParaRPr dirty="0"/>
          </a:p>
          <a:p>
            <a:pPr marL="457200" lvl="0" indent="-298450" algn="l" rtl="0">
              <a:lnSpc>
                <a:spcPct val="100000"/>
              </a:lnSpc>
              <a:spcBef>
                <a:spcPts val="0"/>
              </a:spcBef>
              <a:spcAft>
                <a:spcPts val="0"/>
              </a:spcAft>
              <a:buSzPts val="1100"/>
              <a:buChar char="●"/>
            </a:pPr>
            <a:r>
              <a:rPr lang="no-NO" dirty="0"/>
              <a:t>Hva lager skygger? </a:t>
            </a:r>
            <a:endParaRPr dirty="0"/>
          </a:p>
          <a:p>
            <a:pPr marL="457200" lvl="0" indent="-298450" algn="l" rtl="0">
              <a:lnSpc>
                <a:spcPct val="100000"/>
              </a:lnSpc>
              <a:spcBef>
                <a:spcPts val="0"/>
              </a:spcBef>
              <a:spcAft>
                <a:spcPts val="0"/>
              </a:spcAft>
              <a:buSzPts val="1100"/>
              <a:buChar char="●"/>
            </a:pPr>
            <a:r>
              <a:rPr lang="no-NO" dirty="0"/>
              <a:t>Hvorfor lager noe skygger og andre ting ikke? </a:t>
            </a:r>
            <a:endParaRPr dirty="0"/>
          </a:p>
          <a:p>
            <a:pPr marL="457200" lvl="0" indent="-298450" algn="l" rtl="0">
              <a:lnSpc>
                <a:spcPct val="100000"/>
              </a:lnSpc>
              <a:spcBef>
                <a:spcPts val="0"/>
              </a:spcBef>
              <a:spcAft>
                <a:spcPts val="0"/>
              </a:spcAft>
              <a:buSzPts val="1100"/>
              <a:buChar char="●"/>
            </a:pPr>
            <a:r>
              <a:rPr lang="no-NO" dirty="0"/>
              <a:t>Hva påvirker hvordan skyggen ser ut?</a:t>
            </a:r>
            <a:endParaRPr dirty="0"/>
          </a:p>
          <a:p>
            <a:pPr marL="158750" lvl="0" indent="0" algn="l" rtl="0">
              <a:lnSpc>
                <a:spcPct val="100000"/>
              </a:lnSpc>
              <a:spcBef>
                <a:spcPts val="0"/>
              </a:spcBef>
              <a:spcAft>
                <a:spcPts val="0"/>
              </a:spcAft>
              <a:buSzPts val="1100"/>
              <a:buNone/>
            </a:pP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o-NO" b="1" dirty="0"/>
              <a:t>Hensikt</a:t>
            </a:r>
            <a:endParaRPr dirty="0"/>
          </a:p>
          <a:p>
            <a:pPr marL="158750" lvl="0" indent="0" algn="l" rtl="0">
              <a:lnSpc>
                <a:spcPct val="100000"/>
              </a:lnSpc>
              <a:spcBef>
                <a:spcPts val="0"/>
              </a:spcBef>
              <a:spcAft>
                <a:spcPts val="0"/>
              </a:spcAft>
              <a:buSzPts val="1100"/>
              <a:buNone/>
            </a:pPr>
            <a:r>
              <a:rPr lang="no-NO" dirty="0"/>
              <a:t>Tankerydding. Hvilke erfaringer har vi gjort oss og hvilke slutninger kan vi dra på bakgrunn av dette?</a:t>
            </a:r>
            <a:endParaRPr dirty="0"/>
          </a:p>
          <a:p>
            <a:pPr marL="457200" marR="0" lvl="0" indent="-228600" algn="l" rtl="0">
              <a:lnSpc>
                <a:spcPct val="100000"/>
              </a:lnSpc>
              <a:spcBef>
                <a:spcPts val="0"/>
              </a:spcBef>
              <a:spcAft>
                <a:spcPts val="0"/>
              </a:spcAft>
              <a:buClr>
                <a:srgbClr val="000000"/>
              </a:buClr>
              <a:buSzPts val="1100"/>
              <a:buFont typeface="Arial"/>
              <a:buNone/>
            </a:pPr>
            <a:endParaRPr b="0" dirty="0"/>
          </a:p>
          <a:p>
            <a:pPr marL="158750" lvl="0" indent="0" algn="l" rtl="0">
              <a:lnSpc>
                <a:spcPct val="100000"/>
              </a:lnSpc>
              <a:spcBef>
                <a:spcPts val="0"/>
              </a:spcBef>
              <a:spcAft>
                <a:spcPts val="0"/>
              </a:spcAft>
              <a:buSzPts val="1100"/>
              <a:buNone/>
            </a:pPr>
            <a:r>
              <a:rPr lang="no-NO" b="1" dirty="0"/>
              <a:t>Gjennomføring</a:t>
            </a:r>
            <a:endParaRPr dirty="0"/>
          </a:p>
          <a:p>
            <a:pPr marL="158750" lvl="0" indent="0" algn="l" rtl="0">
              <a:lnSpc>
                <a:spcPct val="100000"/>
              </a:lnSpc>
              <a:spcBef>
                <a:spcPts val="0"/>
              </a:spcBef>
              <a:spcAft>
                <a:spcPts val="0"/>
              </a:spcAft>
              <a:buSzPts val="1100"/>
              <a:buNone/>
            </a:pPr>
            <a:r>
              <a:rPr lang="no-NO" dirty="0"/>
              <a:t>Etter at alle gruppene har presentert kan en oppsummering være å gå inn på begrepet </a:t>
            </a:r>
            <a:r>
              <a:rPr lang="no-NO" dirty="0" err="1"/>
              <a:t>gjennomskinnelighet</a:t>
            </a:r>
            <a:r>
              <a:rPr lang="no-NO" dirty="0"/>
              <a:t> og klassen kan sammen rangere materialene som har blitt brukt til å lage byen etter grad av </a:t>
            </a:r>
            <a:r>
              <a:rPr lang="no-NO" dirty="0" err="1"/>
              <a:t>gjennomskinnelighet</a:t>
            </a:r>
            <a:r>
              <a:rPr lang="no-NO" dirty="0"/>
              <a:t>. Lærer kan også ta opp og tematisere spørsmålene:</a:t>
            </a:r>
            <a:endParaRPr dirty="0"/>
          </a:p>
          <a:p>
            <a:pPr marL="457200" lvl="0" indent="-298450" algn="l" rtl="0">
              <a:lnSpc>
                <a:spcPct val="100000"/>
              </a:lnSpc>
              <a:spcBef>
                <a:spcPts val="0"/>
              </a:spcBef>
              <a:spcAft>
                <a:spcPts val="0"/>
              </a:spcAft>
              <a:buSzPts val="1100"/>
              <a:buChar char="●"/>
            </a:pPr>
            <a:r>
              <a:rPr lang="no-NO" dirty="0"/>
              <a:t>Hva lager skygger? </a:t>
            </a:r>
            <a:endParaRPr dirty="0"/>
          </a:p>
          <a:p>
            <a:pPr marL="457200" lvl="0" indent="-298450" algn="l" rtl="0">
              <a:lnSpc>
                <a:spcPct val="100000"/>
              </a:lnSpc>
              <a:spcBef>
                <a:spcPts val="0"/>
              </a:spcBef>
              <a:spcAft>
                <a:spcPts val="0"/>
              </a:spcAft>
              <a:buSzPts val="1100"/>
              <a:buChar char="●"/>
            </a:pPr>
            <a:r>
              <a:rPr lang="no-NO" dirty="0"/>
              <a:t>Hvorfor lager noe skygger og andre ting ikke? </a:t>
            </a:r>
            <a:endParaRPr dirty="0"/>
          </a:p>
          <a:p>
            <a:pPr marL="457200" lvl="0" indent="-298450" algn="l" rtl="0">
              <a:lnSpc>
                <a:spcPct val="100000"/>
              </a:lnSpc>
              <a:spcBef>
                <a:spcPts val="0"/>
              </a:spcBef>
              <a:spcAft>
                <a:spcPts val="0"/>
              </a:spcAft>
              <a:buSzPts val="1100"/>
              <a:buChar char="●"/>
            </a:pPr>
            <a:r>
              <a:rPr lang="no-NO" dirty="0"/>
              <a:t>Hva påvirker hvordan skyggen ser ut</a:t>
            </a:r>
            <a:r>
              <a:rPr lang="nb-NO" dirty="0"/>
              <a:t>?</a:t>
            </a:r>
            <a:endParaRPr dirty="0"/>
          </a:p>
          <a:p>
            <a:pPr marL="158750" lvl="0" indent="0" algn="l" rtl="0">
              <a:lnSpc>
                <a:spcPct val="100000"/>
              </a:lnSpc>
              <a:spcBef>
                <a:spcPts val="0"/>
              </a:spcBef>
              <a:spcAft>
                <a:spcPts val="0"/>
              </a:spcAft>
              <a:buSzPts val="1100"/>
              <a:buNone/>
            </a:pPr>
            <a:endParaRPr b="1" dirty="0"/>
          </a:p>
          <a:p>
            <a:pPr marL="158750" lvl="0" indent="0" algn="l" rtl="0">
              <a:lnSpc>
                <a:spcPct val="100000"/>
              </a:lnSpc>
              <a:spcBef>
                <a:spcPts val="0"/>
              </a:spcBef>
              <a:spcAft>
                <a:spcPts val="0"/>
              </a:spcAft>
              <a:buSzPts val="1100"/>
              <a:buNone/>
            </a:pPr>
            <a:r>
              <a:rPr lang="no-NO" dirty="0"/>
              <a:t>Hvis tid kan ene siden av klasserommet være sant og andre side usant. Alternativt kan det være tommel opp for sant og tommel ned for usant. Samsnakk i etterkant av hvert spørsmål: Hvorfor svarte de som de gjorde?</a:t>
            </a:r>
            <a:endParaRPr dirty="0"/>
          </a:p>
        </p:txBody>
      </p:sp>
    </p:spTree>
    <p:extLst>
      <p:ext uri="{BB962C8B-B14F-4D97-AF65-F5344CB8AC3E}">
        <p14:creationId xmlns:p14="http://schemas.microsoft.com/office/powerpoint/2010/main" val="48655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no-NO" b="1" dirty="0">
                <a:solidFill>
                  <a:schemeClr val="dk1"/>
                </a:solidFill>
              </a:rPr>
              <a:t>Hensikt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no-NO" dirty="0">
                <a:solidFill>
                  <a:schemeClr val="dk1"/>
                </a:solidFill>
              </a:rPr>
              <a:t>Elevene reflekterer omkring egen rolle i samarbeidet og opplevelsen av prosessen.</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no-NO" b="1" dirty="0">
                <a:solidFill>
                  <a:schemeClr val="dk1"/>
                </a:solidFill>
              </a:rPr>
              <a:t>Gjennomføring</a:t>
            </a:r>
            <a:endParaRPr b="1" dirty="0">
              <a:solidFill>
                <a:schemeClr val="dk1"/>
              </a:solidFill>
            </a:endParaRPr>
          </a:p>
          <a:p>
            <a:pPr marL="0" lvl="0" indent="0" algn="l" rtl="0">
              <a:lnSpc>
                <a:spcPct val="100000"/>
              </a:lnSpc>
              <a:spcBef>
                <a:spcPts val="0"/>
              </a:spcBef>
              <a:spcAft>
                <a:spcPts val="0"/>
              </a:spcAft>
              <a:buSzPts val="1100"/>
              <a:buNone/>
            </a:pPr>
            <a:r>
              <a:rPr lang="no-NO" dirty="0">
                <a:solidFill>
                  <a:schemeClr val="dk1"/>
                </a:solidFill>
              </a:rPr>
              <a:t>Lærer stiller spørsmål og elevene viser tommel opp, tommel ned og midt i mellom tommel avhengig av opplevelsen sin.</a:t>
            </a:r>
            <a:r>
              <a:rPr lang="nb-NO" dirty="0">
                <a:solidFill>
                  <a:schemeClr val="dk1"/>
                </a:solidFill>
              </a:rPr>
              <a:t> </a:t>
            </a:r>
            <a:r>
              <a:rPr lang="no-NO" dirty="0">
                <a:solidFill>
                  <a:schemeClr val="dk1"/>
                </a:solidFill>
              </a:rPr>
              <a:t>Still gjerne oppfølgingsspørsmål, slik at elever som vil kan fortelle litt utdypende om opplevelsen sin.  </a:t>
            </a:r>
            <a:endParaRPr lang="nb-NO"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lang="nb-NO"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nb-NO" b="1" dirty="0">
                <a:solidFill>
                  <a:schemeClr val="dk1"/>
                </a:solidFill>
              </a:rPr>
              <a:t>Andre spørsmål til tommel opp og ned:</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b-NO" sz="1100" b="0" i="0" u="none" strike="noStrike" cap="none" dirty="0">
                <a:solidFill>
                  <a:srgbClr val="000000"/>
                </a:solidFill>
                <a:latin typeface="Century Gothic"/>
                <a:ea typeface="Century Gothic"/>
                <a:cs typeface="Century Gothic"/>
                <a:sym typeface="Century Gothic"/>
              </a:rPr>
              <a:t>Fikk dere lyst til å lage enda ett bygg?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b-NO" sz="1100" b="0" i="0" u="none" strike="noStrike" cap="none" dirty="0">
                <a:solidFill>
                  <a:srgbClr val="000000"/>
                </a:solidFill>
                <a:latin typeface="Century Gothic"/>
                <a:ea typeface="Century Gothic"/>
                <a:cs typeface="Century Gothic"/>
                <a:sym typeface="Century Gothic"/>
              </a:rPr>
              <a:t>Prøvde du noe nytt du ikke har prøvd før?</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b-NO" sz="1100" b="0" i="0" u="none" strike="noStrike" cap="none" dirty="0">
                <a:solidFill>
                  <a:srgbClr val="000000"/>
                </a:solidFill>
                <a:latin typeface="Century Gothic"/>
                <a:ea typeface="Century Gothic"/>
                <a:cs typeface="Century Gothic"/>
                <a:sym typeface="Century Gothic"/>
              </a:rPr>
              <a:t>Lærte du noe nytt som du ikke kunne fra før?</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b-NO" sz="1100" b="0" i="0" u="none" strike="noStrike" cap="none" dirty="0">
                <a:solidFill>
                  <a:srgbClr val="000000"/>
                </a:solidFill>
                <a:latin typeface="Century Gothic"/>
                <a:ea typeface="Century Gothic"/>
                <a:cs typeface="Century Gothic"/>
                <a:sym typeface="Century Gothic"/>
              </a:rPr>
              <a:t>Klarer du komme på en ting du vil endre I bygget ditt?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b-NO" sz="1100" b="0" i="0" u="none" strike="noStrike" cap="none" dirty="0">
                <a:solidFill>
                  <a:srgbClr val="000000"/>
                </a:solidFill>
                <a:latin typeface="Century Gothic"/>
                <a:ea typeface="Century Gothic"/>
                <a:cs typeface="Century Gothic"/>
                <a:sym typeface="Century Gothic"/>
              </a:rPr>
              <a:t>Klarer du å komme på en ting du følte du var god på?</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b-NO" sz="1100" b="0" i="0" u="none" strike="noStrike" cap="none" dirty="0">
                <a:solidFill>
                  <a:srgbClr val="000000"/>
                </a:solidFill>
                <a:latin typeface="Century Gothic"/>
                <a:ea typeface="Century Gothic"/>
                <a:cs typeface="Century Gothic"/>
                <a:sym typeface="Century Gothic"/>
              </a:rPr>
              <a:t>Var det noe som var vanskelig?</a:t>
            </a:r>
          </a:p>
          <a:p>
            <a:pPr marL="0" lvl="0" indent="0" algn="l" rtl="0">
              <a:lnSpc>
                <a:spcPct val="100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39101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o-NO" b="1" dirty="0"/>
              <a:t>Hensikt</a:t>
            </a:r>
            <a:endParaRPr dirty="0"/>
          </a:p>
          <a:p>
            <a:pPr marL="158750" lvl="0" indent="0" algn="l" rtl="0">
              <a:lnSpc>
                <a:spcPct val="100000"/>
              </a:lnSpc>
              <a:spcBef>
                <a:spcPts val="0"/>
              </a:spcBef>
              <a:spcAft>
                <a:spcPts val="0"/>
              </a:spcAft>
              <a:buSzPts val="1100"/>
              <a:buNone/>
            </a:pPr>
            <a:r>
              <a:rPr lang="no-NO" dirty="0"/>
              <a:t>Aktivitet som skal vekke interesse og engasjement hos elevene. Elevene skal leke seg med lys og skygge.</a:t>
            </a:r>
            <a:endParaRPr dirty="0"/>
          </a:p>
          <a:p>
            <a:pPr marL="457200" lvl="0" indent="-22860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no-NO" b="1" dirty="0"/>
              <a:t>Gjennomføring</a:t>
            </a:r>
            <a:endParaRPr b="1" dirty="0"/>
          </a:p>
          <a:p>
            <a:pPr marL="158750" lvl="0" indent="0" algn="l" rtl="0">
              <a:lnSpc>
                <a:spcPct val="100000"/>
              </a:lnSpc>
              <a:spcBef>
                <a:spcPts val="0"/>
              </a:spcBef>
              <a:spcAft>
                <a:spcPts val="0"/>
              </a:spcAft>
              <a:buSzPts val="1100"/>
              <a:buNone/>
            </a:pPr>
            <a:r>
              <a:rPr lang="no-NO" b="0" dirty="0"/>
              <a:t>Elevene får utdelt lommelykter. Elevene jobber i par og bytter på å lage håndskygger for hverandre. Hvilket par klarer å lage flest håndskygger?</a:t>
            </a:r>
            <a:r>
              <a:rPr lang="no-NO" b="1"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5ea153f8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15ea153f80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no-NO" b="1" dirty="0">
                <a:solidFill>
                  <a:schemeClr val="dk1"/>
                </a:solidFill>
              </a:rPr>
              <a:t>Hensikt</a:t>
            </a:r>
            <a:endParaRPr dirty="0">
              <a:solidFill>
                <a:schemeClr val="dk1"/>
              </a:solidFill>
            </a:endParaRPr>
          </a:p>
          <a:p>
            <a:pPr marL="158750" lvl="0" indent="0" algn="l" rtl="0">
              <a:spcBef>
                <a:spcPts val="0"/>
              </a:spcBef>
              <a:spcAft>
                <a:spcPts val="0"/>
              </a:spcAft>
              <a:buClr>
                <a:schemeClr val="dk1"/>
              </a:buClr>
              <a:buSzPts val="1100"/>
              <a:buFont typeface="Arial"/>
              <a:buNone/>
            </a:pPr>
            <a:r>
              <a:rPr lang="no-NO" dirty="0">
                <a:solidFill>
                  <a:schemeClr val="dk1"/>
                </a:solidFill>
              </a:rPr>
              <a:t>Elevene gjør observasjoner og får kjennskap til hvilke materialer som slipper gjennom lys, og hvilke som ikke gjør det. </a:t>
            </a:r>
            <a:endParaRPr dirty="0">
              <a:solidFill>
                <a:schemeClr val="dk1"/>
              </a:solidFill>
            </a:endParaRPr>
          </a:p>
          <a:p>
            <a:pPr marL="158750" lvl="0" indent="0" algn="l" rtl="0">
              <a:spcBef>
                <a:spcPts val="0"/>
              </a:spcBef>
              <a:spcAft>
                <a:spcPts val="0"/>
              </a:spcAft>
              <a:buClr>
                <a:schemeClr val="dk1"/>
              </a:buClr>
              <a:buSzPts val="1100"/>
              <a:buFont typeface="Arial"/>
              <a:buNone/>
            </a:pPr>
            <a:endParaRPr dirty="0">
              <a:solidFill>
                <a:schemeClr val="dk1"/>
              </a:solidFill>
            </a:endParaRPr>
          </a:p>
          <a:p>
            <a:pPr marL="158750" lvl="0" indent="0" algn="l" rtl="0">
              <a:spcBef>
                <a:spcPts val="0"/>
              </a:spcBef>
              <a:spcAft>
                <a:spcPts val="0"/>
              </a:spcAft>
              <a:buClr>
                <a:schemeClr val="dk1"/>
              </a:buClr>
              <a:buSzPts val="1100"/>
              <a:buFont typeface="Arial"/>
              <a:buNone/>
            </a:pPr>
            <a:r>
              <a:rPr lang="no-NO" b="1" dirty="0">
                <a:solidFill>
                  <a:schemeClr val="dk1"/>
                </a:solidFill>
              </a:rPr>
              <a:t>Gjennomføring</a:t>
            </a:r>
            <a:endParaRPr b="1" dirty="0">
              <a:solidFill>
                <a:schemeClr val="dk1"/>
              </a:solidFill>
            </a:endParaRPr>
          </a:p>
          <a:p>
            <a:pPr marL="158750" lvl="0" indent="0" algn="l" rtl="0">
              <a:spcBef>
                <a:spcPts val="0"/>
              </a:spcBef>
              <a:spcAft>
                <a:spcPts val="0"/>
              </a:spcAft>
              <a:buClr>
                <a:schemeClr val="dk1"/>
              </a:buClr>
              <a:buSzPts val="1100"/>
              <a:buFont typeface="Arial"/>
              <a:buNone/>
            </a:pPr>
            <a:r>
              <a:rPr lang="no-NO" dirty="0">
                <a:solidFill>
                  <a:schemeClr val="dk1"/>
                </a:solidFill>
              </a:rPr>
              <a:t>Finn frem utstyr, materialer og materialkort til elevene. Elevene trekker et materialkort og velger en figur de har lyst til å lage. Figuren skal bestå mest mulig av det materialet de trekker, og skal ikke ikke være større enn sin egen håndflate. Elevene fester figuren til en pinne og observerer hvordan figuren synes med lommelykt mot en vegg. La elevene sammenlikne figurene.</a:t>
            </a:r>
            <a:endParaRPr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5ea153f80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5ea153f80b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no-NO" b="1" dirty="0">
                <a:solidFill>
                  <a:schemeClr val="dk1"/>
                </a:solidFill>
              </a:rPr>
              <a:t>Hensikt og gjennomføring</a:t>
            </a:r>
            <a:endParaRPr dirty="0">
              <a:solidFill>
                <a:schemeClr val="dk1"/>
              </a:solidFill>
            </a:endParaRPr>
          </a:p>
          <a:p>
            <a:pPr marL="158750" lvl="0" indent="0" algn="l" rtl="0">
              <a:spcBef>
                <a:spcPts val="0"/>
              </a:spcBef>
              <a:spcAft>
                <a:spcPts val="0"/>
              </a:spcAft>
              <a:buSzPts val="1100"/>
              <a:buNone/>
            </a:pPr>
            <a:r>
              <a:rPr lang="no-NO" dirty="0">
                <a:solidFill>
                  <a:schemeClr val="dk1"/>
                </a:solidFill>
              </a:rPr>
              <a:t>Introdusere oppdraget til elevene.</a:t>
            </a:r>
            <a:r>
              <a:rPr lang="nb-NO" dirty="0">
                <a:solidFill>
                  <a:schemeClr val="dk1"/>
                </a:solidFill>
              </a:rPr>
              <a:t> </a:t>
            </a:r>
            <a:r>
              <a:rPr lang="no-NO" dirty="0">
                <a:solidFill>
                  <a:schemeClr val="dk1"/>
                </a:solidFill>
              </a:rPr>
              <a:t>Elevene kan gjerne dele observasjonene de gjorde om materialene de brukte til å lage figurene.</a:t>
            </a:r>
            <a:endParaRPr dirty="0">
              <a:solidFill>
                <a:schemeClr val="dk1"/>
              </a:solidFill>
            </a:endParaRPr>
          </a:p>
          <a:p>
            <a:pPr marL="158750" lvl="0" indent="0" algn="l" rtl="0">
              <a:spcBef>
                <a:spcPts val="0"/>
              </a:spcBef>
              <a:spcAft>
                <a:spcPts val="0"/>
              </a:spcAft>
              <a:buSzPts val="1100"/>
              <a:buNone/>
            </a:pPr>
            <a:r>
              <a:rPr lang="no-NO" dirty="0">
                <a:solidFill>
                  <a:schemeClr val="dk1"/>
                </a:solidFill>
              </a:rPr>
              <a:t>Still dem gjerne spørsmål som: Hva lager skygger? Hvorfor lager noe skygger og andre ting ikke skygge? Hva påvirker hvordan skyggen ser ut?. </a:t>
            </a: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o-NO" b="1" dirty="0"/>
              <a:t>Hensikt</a:t>
            </a:r>
            <a:endParaRPr dirty="0"/>
          </a:p>
          <a:p>
            <a:pPr marL="158750" lvl="0" indent="0" algn="l" rtl="0">
              <a:lnSpc>
                <a:spcPct val="100000"/>
              </a:lnSpc>
              <a:spcBef>
                <a:spcPts val="0"/>
              </a:spcBef>
              <a:spcAft>
                <a:spcPts val="0"/>
              </a:spcAft>
              <a:buSzPts val="1100"/>
              <a:buNone/>
            </a:pPr>
            <a:r>
              <a:rPr lang="no-NO" sz="1100" b="0" i="0" u="none" strike="noStrike" cap="none" dirty="0" err="1">
                <a:solidFill>
                  <a:srgbClr val="000000"/>
                </a:solidFill>
                <a:latin typeface="Arial"/>
                <a:ea typeface="Arial"/>
                <a:cs typeface="Arial"/>
                <a:sym typeface="Arial"/>
              </a:rPr>
              <a:t>Byggkortene</a:t>
            </a:r>
            <a:r>
              <a:rPr lang="no-NO" sz="1100" b="0" i="0" u="none" strike="noStrike" cap="none" dirty="0">
                <a:solidFill>
                  <a:srgbClr val="000000"/>
                </a:solidFill>
                <a:latin typeface="Arial"/>
                <a:ea typeface="Arial"/>
                <a:cs typeface="Arial"/>
                <a:sym typeface="Arial"/>
              </a:rPr>
              <a:t> bidrar til variasjon, slik at ikke alle bygger det samme. På den måten kan elevene se og lære av hverandres løsninger. Det er veldig vanskelig å komme opp med en id</a:t>
            </a:r>
            <a:r>
              <a:rPr lang="nb-NO" sz="1100" b="0" i="0" u="none" strike="noStrike" cap="none" dirty="0">
                <a:solidFill>
                  <a:srgbClr val="000000"/>
                </a:solidFill>
                <a:latin typeface="Arial"/>
                <a:ea typeface="Arial"/>
                <a:cs typeface="Arial"/>
                <a:sym typeface="Arial"/>
              </a:rPr>
              <a:t>é</a:t>
            </a:r>
            <a:r>
              <a:rPr lang="no-NO" sz="1100" b="0" i="0" u="none" strike="noStrike" cap="none" dirty="0">
                <a:solidFill>
                  <a:srgbClr val="000000"/>
                </a:solidFill>
                <a:latin typeface="Arial"/>
                <a:ea typeface="Arial"/>
                <a:cs typeface="Arial"/>
                <a:sym typeface="Arial"/>
              </a:rPr>
              <a:t> fra ingenting, kortene bidrar derfor også til at elevene raskere og enklere kommer i gang med idéutviklingen.</a:t>
            </a:r>
            <a:endParaRPr dirty="0"/>
          </a:p>
          <a:p>
            <a:pPr marL="158750" lvl="0" indent="0" algn="l" rtl="0">
              <a:lnSpc>
                <a:spcPct val="100000"/>
              </a:lnSpc>
              <a:spcBef>
                <a:spcPts val="0"/>
              </a:spcBef>
              <a:spcAft>
                <a:spcPts val="0"/>
              </a:spcAft>
              <a:buSzPts val="1100"/>
              <a:buNone/>
            </a:pPr>
            <a:endParaRPr b="1" dirty="0"/>
          </a:p>
          <a:p>
            <a:pPr marL="158750" lvl="0" indent="0" algn="l" rtl="0">
              <a:lnSpc>
                <a:spcPct val="100000"/>
              </a:lnSpc>
              <a:spcBef>
                <a:spcPts val="0"/>
              </a:spcBef>
              <a:spcAft>
                <a:spcPts val="0"/>
              </a:spcAft>
              <a:buSzPts val="1100"/>
              <a:buNone/>
            </a:pPr>
            <a:r>
              <a:rPr lang="no-NO" b="1" dirty="0"/>
              <a:t>Gjennomføring</a:t>
            </a:r>
            <a:endParaRPr b="1" dirty="0"/>
          </a:p>
          <a:p>
            <a:pPr marL="158750" lvl="0" indent="0" algn="l" rtl="0">
              <a:lnSpc>
                <a:spcPct val="100000"/>
              </a:lnSpc>
              <a:spcBef>
                <a:spcPts val="0"/>
              </a:spcBef>
              <a:spcAft>
                <a:spcPts val="0"/>
              </a:spcAft>
              <a:buSzPts val="1100"/>
              <a:buNone/>
            </a:pPr>
            <a:r>
              <a:rPr lang="no-NO" b="0" dirty="0"/>
              <a:t>Hvert elevpar trekker to </a:t>
            </a:r>
            <a:r>
              <a:rPr lang="no-NO" b="0" dirty="0" err="1"/>
              <a:t>byggkort</a:t>
            </a:r>
            <a:r>
              <a:rPr lang="no-NO" b="0" dirty="0"/>
              <a:t> og idémyldrer rundt disse. De velger så ett av dem og tegner hver sinn variant av bygget. Til slutt kan de bli enige om en felles variant.</a:t>
            </a:r>
            <a:r>
              <a:rPr lang="nb-NO" b="0" dirty="0"/>
              <a:t> Lærer kan stille spørsmål til ideene angående funksjon (hvem som skal bruke bygget), form, materiale, osv.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5ea153f80b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5ea153f80b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no-NO" b="1" dirty="0">
                <a:solidFill>
                  <a:schemeClr val="dk1"/>
                </a:solidFill>
              </a:rPr>
              <a:t>Hensikt</a:t>
            </a:r>
            <a:endParaRPr dirty="0">
              <a:solidFill>
                <a:schemeClr val="dk1"/>
              </a:solidFill>
            </a:endParaRPr>
          </a:p>
          <a:p>
            <a:pPr marL="158750" lvl="0" indent="0" algn="l" rtl="0">
              <a:spcBef>
                <a:spcPts val="0"/>
              </a:spcBef>
              <a:spcAft>
                <a:spcPts val="0"/>
              </a:spcAft>
              <a:buClr>
                <a:schemeClr val="dk1"/>
              </a:buClr>
              <a:buSzPts val="1100"/>
              <a:buFont typeface="Arial"/>
              <a:buNone/>
            </a:pPr>
            <a:r>
              <a:rPr lang="no-NO" dirty="0">
                <a:solidFill>
                  <a:schemeClr val="dk1"/>
                </a:solidFill>
              </a:rPr>
              <a:t>Eleven får være kreative når de får utforme sine egne bygg. Underveis får de trening i å bruke verktøy, de lærer om egenskaper til ulike materialer, og må være problemløsere når bygget skal tilpasses en bestemt størrelse og stå stødig. Se ark med sammenføyningsteknikker.</a:t>
            </a:r>
            <a:endParaRPr dirty="0">
              <a:solidFill>
                <a:schemeClr val="dk1"/>
              </a:solidFill>
            </a:endParaRPr>
          </a:p>
          <a:p>
            <a:pPr marL="158750" lvl="0" indent="0" algn="l" rtl="0">
              <a:spcBef>
                <a:spcPts val="0"/>
              </a:spcBef>
              <a:spcAft>
                <a:spcPts val="0"/>
              </a:spcAft>
              <a:buClr>
                <a:schemeClr val="dk1"/>
              </a:buClr>
              <a:buSzPts val="1100"/>
              <a:buFont typeface="Arial"/>
              <a:buNone/>
            </a:pPr>
            <a:endParaRPr dirty="0">
              <a:solidFill>
                <a:schemeClr val="dk1"/>
              </a:solidFill>
            </a:endParaRPr>
          </a:p>
          <a:p>
            <a:pPr marL="158750" lvl="0" indent="0" algn="l" rtl="0">
              <a:spcBef>
                <a:spcPts val="0"/>
              </a:spcBef>
              <a:spcAft>
                <a:spcPts val="0"/>
              </a:spcAft>
              <a:buClr>
                <a:schemeClr val="dk1"/>
              </a:buClr>
              <a:buSzPts val="1100"/>
              <a:buFont typeface="Arial"/>
              <a:buNone/>
            </a:pPr>
            <a:r>
              <a:rPr lang="no-NO" b="1" dirty="0">
                <a:solidFill>
                  <a:schemeClr val="dk1"/>
                </a:solidFill>
              </a:rPr>
              <a:t>Gjennomføring</a:t>
            </a:r>
            <a:endParaRPr dirty="0">
              <a:solidFill>
                <a:schemeClr val="dk1"/>
              </a:solidFill>
            </a:endParaRPr>
          </a:p>
          <a:p>
            <a:pPr marL="158750" lvl="0" indent="0" algn="l" rtl="0">
              <a:spcBef>
                <a:spcPts val="0"/>
              </a:spcBef>
              <a:spcAft>
                <a:spcPts val="0"/>
              </a:spcAft>
              <a:buClr>
                <a:schemeClr val="dk1"/>
              </a:buClr>
              <a:buSzPts val="1100"/>
              <a:buFont typeface="Arial"/>
              <a:buNone/>
            </a:pPr>
            <a:r>
              <a:rPr lang="no-NO" dirty="0">
                <a:solidFill>
                  <a:schemeClr val="dk1"/>
                </a:solidFill>
              </a:rPr>
              <a:t>Elevene gjøres oppmerksom på kravspesifikasjonene for bygget, før de setter i gang med byggingen. La gruppene jobbe i fred, men lytt oppmerksomt til prosessen i gruppene, still spørsmål til bygget hvis du ser at de står fast, forvent storhet, vis engasjement. Kom med forslag til løsninger hvis elevene står fast.</a:t>
            </a:r>
            <a:r>
              <a:rPr lang="nb-NO" dirty="0">
                <a:solidFill>
                  <a:schemeClr val="dk1"/>
                </a:solidFill>
              </a:rPr>
              <a:t> </a:t>
            </a:r>
            <a:r>
              <a:rPr lang="no-NO" dirty="0">
                <a:solidFill>
                  <a:schemeClr val="dk1"/>
                </a:solidFill>
              </a:rPr>
              <a:t>Hvordan skal bygget se ut? Hvor stort skal bygget og de ulike delene av bygget være? Hvilket materiale brukes hvor?</a:t>
            </a:r>
            <a:r>
              <a:rPr lang="nb-NO" dirty="0">
                <a:solidFill>
                  <a:schemeClr val="dk1"/>
                </a:solidFill>
              </a:rPr>
              <a:t> </a:t>
            </a:r>
            <a:r>
              <a:rPr lang="no-NO" dirty="0">
                <a:solidFill>
                  <a:schemeClr val="dk1"/>
                </a:solidFill>
              </a:rPr>
              <a:t>Hvem kan bruke/besøke bygget </a:t>
            </a:r>
            <a:r>
              <a:rPr lang="nb-NO" dirty="0">
                <a:solidFill>
                  <a:schemeClr val="dk1"/>
                </a:solidFill>
              </a:rPr>
              <a:t>og h</a:t>
            </a:r>
            <a:r>
              <a:rPr lang="no-NO" dirty="0">
                <a:solidFill>
                  <a:schemeClr val="dk1"/>
                </a:solidFill>
              </a:rPr>
              <a:t>va har dette å si for hvordan bygget skal se ut?</a:t>
            </a:r>
            <a:endParaRPr dirty="0">
              <a:solidFill>
                <a:schemeClr val="dk1"/>
              </a:solidFill>
            </a:endParaRPr>
          </a:p>
          <a:p>
            <a:pPr marL="158750" lvl="0" indent="0" algn="l" rtl="0">
              <a:spcBef>
                <a:spcPts val="0"/>
              </a:spcBef>
              <a:spcAft>
                <a:spcPts val="0"/>
              </a:spcAft>
              <a:buClr>
                <a:schemeClr val="dk1"/>
              </a:buClr>
              <a:buSzPts val="1100"/>
              <a:buFont typeface="Arial"/>
              <a:buNone/>
            </a:pPr>
            <a:endParaRPr dirty="0">
              <a:solidFill>
                <a:schemeClr val="dk1"/>
              </a:solidFill>
            </a:endParaRPr>
          </a:p>
          <a:p>
            <a:pPr marL="158750" lvl="0" indent="0" algn="l" rtl="0">
              <a:spcBef>
                <a:spcPts val="0"/>
              </a:spcBef>
              <a:spcAft>
                <a:spcPts val="0"/>
              </a:spcAft>
              <a:buClr>
                <a:schemeClr val="dk1"/>
              </a:buClr>
              <a:buSzPts val="1100"/>
              <a:buFont typeface="Arial"/>
              <a:buNone/>
            </a:pPr>
            <a:r>
              <a:rPr lang="no-NO" b="1" dirty="0" err="1">
                <a:solidFill>
                  <a:schemeClr val="dk1"/>
                </a:solidFill>
              </a:rPr>
              <a:t>Kravspek</a:t>
            </a:r>
            <a:r>
              <a:rPr lang="no-NO" b="1" dirty="0">
                <a:solidFill>
                  <a:schemeClr val="dk1"/>
                </a:solidFill>
              </a:rPr>
              <a:t> til byggingen</a:t>
            </a:r>
            <a:endParaRPr b="1" dirty="0">
              <a:solidFill>
                <a:schemeClr val="dk1"/>
              </a:solidFill>
            </a:endParaRPr>
          </a:p>
          <a:p>
            <a:pPr marL="158750" lvl="0" indent="0" algn="l" rtl="0">
              <a:spcBef>
                <a:spcPts val="0"/>
              </a:spcBef>
              <a:spcAft>
                <a:spcPts val="0"/>
              </a:spcAft>
              <a:buClr>
                <a:schemeClr val="dk1"/>
              </a:buClr>
              <a:buSzPts val="1100"/>
              <a:buFont typeface="Arial"/>
              <a:buNone/>
            </a:pPr>
            <a:r>
              <a:rPr lang="no-NO" dirty="0">
                <a:solidFill>
                  <a:schemeClr val="dk1"/>
                </a:solidFill>
              </a:rPr>
              <a:t>Her kan du som lærer selv fylle inn etter ønske tillegg til kravspesifikasjonen som ble presentert sammen med oppdraget. Avgjør hvor lang tid elevene har på å bygge, hvilke materialer som er tilgjengelige osv.</a:t>
            </a:r>
            <a:br>
              <a:rPr lang="nb-NO" dirty="0">
                <a:solidFill>
                  <a:schemeClr val="dk1"/>
                </a:solidFill>
              </a:rPr>
            </a:br>
            <a:endParaRPr lang="nb-NO" dirty="0">
              <a:solidFill>
                <a:schemeClr val="dk1"/>
              </a:solidFill>
            </a:endParaRPr>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nb-NO" sz="1100" i="1" u="none" strike="noStrike" cap="none" dirty="0">
                <a:solidFill>
                  <a:schemeClr val="tx1"/>
                </a:solidFill>
                <a:latin typeface="Century Gothic"/>
                <a:ea typeface="Century Gothic"/>
                <a:cs typeface="Century Gothic"/>
                <a:sym typeface="Century Gothic"/>
              </a:rPr>
              <a:t>Tid: </a:t>
            </a:r>
            <a:r>
              <a:rPr lang="nb-NO" sz="1100" b="0" i="0" u="none" strike="noStrike" cap="none" dirty="0">
                <a:solidFill>
                  <a:schemeClr val="tx1"/>
                </a:solidFill>
                <a:latin typeface="Century Gothic"/>
                <a:ea typeface="Century Gothic"/>
                <a:cs typeface="Century Gothic"/>
                <a:sym typeface="Century Gothic"/>
              </a:rPr>
              <a:t>		</a:t>
            </a:r>
            <a:br>
              <a:rPr lang="nb-NO" sz="1100" dirty="0">
                <a:solidFill>
                  <a:schemeClr val="tx1"/>
                </a:solidFill>
                <a:latin typeface="Century Gothic"/>
                <a:ea typeface="Century Gothic"/>
                <a:cs typeface="Century Gothic"/>
                <a:sym typeface="Century Gothic"/>
              </a:rPr>
            </a:br>
            <a:r>
              <a:rPr lang="nb-NO" sz="1100" i="1" dirty="0">
                <a:solidFill>
                  <a:schemeClr val="tx1"/>
                </a:solidFill>
                <a:latin typeface="Century Gothic"/>
                <a:ea typeface="Century Gothic"/>
                <a:cs typeface="Century Gothic"/>
                <a:sym typeface="Century Gothic"/>
              </a:rPr>
              <a:t>Størrelse: 	</a:t>
            </a:r>
            <a:br>
              <a:rPr lang="nb-NO" sz="1100" i="1" dirty="0">
                <a:solidFill>
                  <a:schemeClr val="tx1"/>
                </a:solidFill>
                <a:latin typeface="Century Gothic"/>
                <a:ea typeface="Century Gothic"/>
                <a:cs typeface="Century Gothic"/>
                <a:sym typeface="Century Gothic"/>
              </a:rPr>
            </a:br>
            <a:r>
              <a:rPr lang="nb-NO" sz="1100" i="1" u="none" strike="noStrike" cap="none" dirty="0">
                <a:solidFill>
                  <a:schemeClr val="tx1"/>
                </a:solidFill>
                <a:latin typeface="Century Gothic"/>
                <a:ea typeface="Century Gothic"/>
                <a:cs typeface="Century Gothic"/>
                <a:sym typeface="Century Gothic"/>
              </a:rPr>
              <a:t>Materialer:</a:t>
            </a:r>
            <a:r>
              <a:rPr lang="nb-NO" sz="1100" dirty="0">
                <a:solidFill>
                  <a:schemeClr val="tx1"/>
                </a:solidFill>
                <a:latin typeface="Century Gothic"/>
                <a:ea typeface="Century Gothic"/>
                <a:cs typeface="Century Gothic"/>
                <a:sym typeface="Century Gothic"/>
              </a:rPr>
              <a:t> </a:t>
            </a:r>
            <a:br>
              <a:rPr lang="nb-NO" sz="1100" dirty="0">
                <a:solidFill>
                  <a:schemeClr val="tx1"/>
                </a:solidFill>
                <a:latin typeface="Century Gothic"/>
                <a:ea typeface="Century Gothic"/>
                <a:cs typeface="Century Gothic"/>
                <a:sym typeface="Century Gothic"/>
              </a:rPr>
            </a:br>
            <a:r>
              <a:rPr lang="nb-NO" sz="1100" i="1" dirty="0">
                <a:solidFill>
                  <a:schemeClr val="tx1"/>
                </a:solidFill>
                <a:latin typeface="Century Gothic"/>
                <a:ea typeface="Century Gothic"/>
                <a:cs typeface="Century Gothic"/>
                <a:sym typeface="Century Gothic"/>
              </a:rPr>
              <a:t>Annet:</a:t>
            </a:r>
          </a:p>
          <a:p>
            <a:pPr marL="158750" lvl="0" indent="0" algn="l" rtl="0">
              <a:spcBef>
                <a:spcPts val="0"/>
              </a:spcBef>
              <a:spcAft>
                <a:spcPts val="0"/>
              </a:spcAft>
              <a:buClr>
                <a:schemeClr val="dk1"/>
              </a:buClr>
              <a:buSzPts val="1100"/>
              <a:buFont typeface="Arial"/>
              <a:buNone/>
            </a:pPr>
            <a:endParaRPr lang="nb-NO" b="1" dirty="0">
              <a:solidFill>
                <a:schemeClr val="dk1"/>
              </a:solidFill>
            </a:endParaRPr>
          </a:p>
          <a:p>
            <a:pPr marL="158750" lvl="0" indent="0" algn="l" rtl="0">
              <a:spcBef>
                <a:spcPts val="0"/>
              </a:spcBef>
              <a:spcAft>
                <a:spcPts val="0"/>
              </a:spcAft>
              <a:buClr>
                <a:schemeClr val="dk1"/>
              </a:buClr>
              <a:buSzPts val="1100"/>
              <a:buFont typeface="Arial"/>
              <a:buNone/>
            </a:pPr>
            <a:r>
              <a:rPr lang="nb-NO" b="1" dirty="0">
                <a:solidFill>
                  <a:schemeClr val="dk1"/>
                </a:solidFill>
              </a:rPr>
              <a:t>Tips</a:t>
            </a:r>
            <a:endParaRPr lang="nb-NO" dirty="0">
              <a:solidFill>
                <a:schemeClr val="dk1"/>
              </a:solidFill>
            </a:endParaRPr>
          </a:p>
          <a:p>
            <a:pPr marL="158750" lvl="0" indent="0" algn="l" rtl="0">
              <a:spcBef>
                <a:spcPts val="0"/>
              </a:spcBef>
              <a:spcAft>
                <a:spcPts val="0"/>
              </a:spcAft>
              <a:buClr>
                <a:schemeClr val="dk1"/>
              </a:buClr>
              <a:buSzPts val="1100"/>
              <a:buFont typeface="Arial"/>
              <a:buNone/>
            </a:pPr>
            <a:r>
              <a:rPr lang="nb-NO" dirty="0">
                <a:solidFill>
                  <a:schemeClr val="dk1"/>
                </a:solidFill>
              </a:rPr>
              <a:t>Lurt å delene ut noen plater på 20x20 cm slik at elevene vet ca. hvor store byggene kan bli.</a:t>
            </a:r>
          </a:p>
          <a:p>
            <a:pPr marL="15875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o-NO" b="1" dirty="0"/>
              <a:t>Hensikt</a:t>
            </a:r>
            <a:endParaRPr dirty="0"/>
          </a:p>
          <a:p>
            <a:pPr marL="158750" lvl="0" indent="0" algn="l" rtl="0">
              <a:lnSpc>
                <a:spcPct val="100000"/>
              </a:lnSpc>
              <a:spcBef>
                <a:spcPts val="0"/>
              </a:spcBef>
              <a:spcAft>
                <a:spcPts val="0"/>
              </a:spcAft>
              <a:buSzPts val="1100"/>
              <a:buNone/>
            </a:pPr>
            <a:r>
              <a:rPr lang="no-NO" b="0" dirty="0"/>
              <a:t>Videreutvikling av idé.</a:t>
            </a: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no-NO" b="1" dirty="0"/>
              <a:t>Gjennomføring</a:t>
            </a:r>
            <a:endParaRPr dirty="0"/>
          </a:p>
          <a:p>
            <a:pPr marL="158750" lvl="0" indent="0" algn="l" rtl="0">
              <a:lnSpc>
                <a:spcPct val="100000"/>
              </a:lnSpc>
              <a:spcBef>
                <a:spcPts val="0"/>
              </a:spcBef>
              <a:spcAft>
                <a:spcPts val="0"/>
              </a:spcAft>
              <a:buSzPts val="1100"/>
              <a:buNone/>
            </a:pPr>
            <a:r>
              <a:rPr lang="no-NO" b="0" dirty="0"/>
              <a:t>Elevene velger en eller flere ting de ønsker å legge til på sitt bygg. Kommer de på noe annet de ønsker å legge til enn det som står her så er det fritt fram.</a:t>
            </a:r>
            <a:endParaRPr dirty="0"/>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o-NO" b="1" dirty="0"/>
              <a:t>Hensikt</a:t>
            </a:r>
            <a:endParaRPr b="1" dirty="0"/>
          </a:p>
          <a:p>
            <a:pPr marL="158750" lvl="0" indent="0" algn="l" rtl="0">
              <a:lnSpc>
                <a:spcPct val="100000"/>
              </a:lnSpc>
              <a:spcBef>
                <a:spcPts val="0"/>
              </a:spcBef>
              <a:spcAft>
                <a:spcPts val="0"/>
              </a:spcAft>
              <a:buSzPts val="1100"/>
              <a:buNone/>
            </a:pPr>
            <a:r>
              <a:rPr lang="no-NO" sz="1600" dirty="0">
                <a:solidFill>
                  <a:srgbClr val="000000"/>
                </a:solidFill>
                <a:latin typeface="Arial"/>
                <a:ea typeface="Arial"/>
                <a:cs typeface="Arial"/>
                <a:sym typeface="Arial"/>
              </a:rPr>
              <a:t>Gjøre erfaringer omkring materialer og materialegenskaper.</a:t>
            </a:r>
            <a:endParaRPr sz="1600" b="0"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600" b="0"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no-NO" b="1" dirty="0"/>
              <a:t>Gjennomføring</a:t>
            </a:r>
            <a:endParaRPr b="1" dirty="0"/>
          </a:p>
          <a:p>
            <a:pPr marL="158750" lvl="0" indent="0" algn="l" rtl="0">
              <a:lnSpc>
                <a:spcPct val="100000"/>
              </a:lnSpc>
              <a:spcBef>
                <a:spcPts val="0"/>
              </a:spcBef>
              <a:spcAft>
                <a:spcPts val="0"/>
              </a:spcAft>
              <a:buSzPts val="1100"/>
              <a:buNone/>
            </a:pPr>
            <a:r>
              <a:rPr lang="no-NO" b="0" dirty="0"/>
              <a:t>Elevene får muligheten til å legge til farge på bygget sitt. Skape stemning.</a:t>
            </a:r>
            <a:endParaRPr b="0" dirty="0"/>
          </a:p>
          <a:p>
            <a:pPr marL="158750" lvl="0" indent="0" algn="l" rtl="0">
              <a:lnSpc>
                <a:spcPct val="100000"/>
              </a:lnSpc>
              <a:spcBef>
                <a:spcPts val="0"/>
              </a:spcBef>
              <a:spcAft>
                <a:spcPts val="0"/>
              </a:spcAft>
              <a:buSzPts val="1100"/>
              <a:buNone/>
            </a:pPr>
            <a:endParaRPr b="0" dirty="0"/>
          </a:p>
          <a:p>
            <a:pPr marL="158750" lvl="0" indent="0" algn="l" rtl="0">
              <a:lnSpc>
                <a:spcPct val="100000"/>
              </a:lnSpc>
              <a:spcBef>
                <a:spcPts val="0"/>
              </a:spcBef>
              <a:spcAft>
                <a:spcPts val="0"/>
              </a:spcAft>
              <a:buSzPts val="1100"/>
              <a:buNone/>
            </a:pPr>
            <a:r>
              <a:rPr lang="no-NO" b="0" dirty="0"/>
              <a:t>Tanker man kan løfte fram når man går rundt og snakker med elevene: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no-NO" sz="1100" dirty="0">
                <a:solidFill>
                  <a:srgbClr val="000000"/>
                </a:solidFill>
                <a:latin typeface="Arial"/>
                <a:ea typeface="Arial"/>
                <a:cs typeface="Arial"/>
                <a:sym typeface="Arial"/>
              </a:rPr>
              <a:t>Hvilke materialer gir en farget skygge?</a:t>
            </a:r>
            <a:endParaRPr sz="1100"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no-NO" sz="1100" dirty="0">
                <a:solidFill>
                  <a:srgbClr val="000000"/>
                </a:solidFill>
                <a:latin typeface="Arial"/>
                <a:ea typeface="Arial"/>
                <a:cs typeface="Arial"/>
                <a:sym typeface="Arial"/>
              </a:rPr>
              <a:t>Slipper materialene gjennom lys i ulik grad?</a:t>
            </a:r>
            <a:endParaRPr sz="1100"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no-NO" sz="1100" dirty="0">
                <a:solidFill>
                  <a:srgbClr val="000000"/>
                </a:solidFill>
                <a:latin typeface="Arial"/>
                <a:ea typeface="Arial"/>
                <a:cs typeface="Arial"/>
                <a:sym typeface="Arial"/>
              </a:rPr>
              <a:t>Synes alle fargene? </a:t>
            </a:r>
            <a:endParaRPr sz="1100"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no-NO" sz="1100" dirty="0">
                <a:solidFill>
                  <a:srgbClr val="000000"/>
                </a:solidFill>
                <a:latin typeface="Arial"/>
                <a:ea typeface="Arial"/>
                <a:cs typeface="Arial"/>
                <a:sym typeface="Arial"/>
              </a:rPr>
              <a:t>Hva skjer dersom vi legger to gjennomskinnelige materialer med ulik farge over hverandre? </a:t>
            </a:r>
            <a:endParaRPr sz="1100" dirty="0">
              <a:latin typeface="Cambria"/>
              <a:ea typeface="Cambria"/>
              <a:cs typeface="Cambria"/>
              <a:sym typeface="Cambria"/>
            </a:endParaRPr>
          </a:p>
          <a:p>
            <a:pPr marL="457200" marR="0" lvl="0" indent="-228600" algn="l" rtl="0">
              <a:lnSpc>
                <a:spcPct val="100000"/>
              </a:lnSpc>
              <a:spcBef>
                <a:spcPts val="0"/>
              </a:spcBef>
              <a:spcAft>
                <a:spcPts val="0"/>
              </a:spcAft>
              <a:buClr>
                <a:srgbClr val="000000"/>
              </a:buClr>
              <a:buSzPts val="1100"/>
              <a:buFont typeface="Arial"/>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o-NO" b="1" dirty="0"/>
              <a:t>Hensikt</a:t>
            </a:r>
            <a:endParaRPr b="1" dirty="0"/>
          </a:p>
          <a:p>
            <a:pPr marL="158750" lvl="0" indent="0" algn="l" rtl="0">
              <a:lnSpc>
                <a:spcPct val="100000"/>
              </a:lnSpc>
              <a:spcBef>
                <a:spcPts val="0"/>
              </a:spcBef>
              <a:spcAft>
                <a:spcPts val="0"/>
              </a:spcAft>
              <a:buSzPts val="1100"/>
              <a:buNone/>
            </a:pPr>
            <a:r>
              <a:rPr lang="no-NO" b="0" dirty="0"/>
              <a:t>Eleven presenterer og begrunner materialvalg.</a:t>
            </a:r>
            <a:endParaRPr b="0"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no-NO" b="1" dirty="0"/>
              <a:t>Gjennomføring</a:t>
            </a:r>
            <a:endParaRPr dirty="0"/>
          </a:p>
          <a:p>
            <a:pPr marL="158750" lvl="0" indent="0" algn="l" rtl="0">
              <a:lnSpc>
                <a:spcPct val="100000"/>
              </a:lnSpc>
              <a:spcBef>
                <a:spcPts val="0"/>
              </a:spcBef>
              <a:spcAft>
                <a:spcPts val="0"/>
              </a:spcAft>
              <a:buSzPts val="1100"/>
              <a:buNone/>
            </a:pPr>
            <a:r>
              <a:rPr lang="no-NO" dirty="0"/>
              <a:t>To og to grupper snakker sammen om hvordan de tror skyggebildet vil se ut.</a:t>
            </a:r>
            <a:r>
              <a:rPr lang="nb-NO" dirty="0"/>
              <a:t> </a:t>
            </a:r>
            <a:r>
              <a:rPr lang="no-NO" dirty="0"/>
              <a:t>Hvilke deler av bygget vil synes i skyggebilde? Hvilke deler vil ikke synes i skyggebilde? Elevene skal oppfordres til begrunne det de tror ut fra materialegenskapene.  </a:t>
            </a:r>
            <a:endParaRPr dirty="0"/>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r>
              <a:rPr lang="no-NO" b="1" dirty="0"/>
              <a:t>Tips</a:t>
            </a:r>
            <a:endParaRPr dirty="0"/>
          </a:p>
          <a:p>
            <a:pPr marL="158750" lvl="0" indent="0" algn="l" rtl="0">
              <a:lnSpc>
                <a:spcPct val="100000"/>
              </a:lnSpc>
              <a:spcBef>
                <a:spcPts val="0"/>
              </a:spcBef>
              <a:spcAft>
                <a:spcPts val="0"/>
              </a:spcAft>
              <a:buSzPts val="1100"/>
              <a:buNone/>
            </a:pPr>
            <a:r>
              <a:rPr lang="no-NO" dirty="0"/>
              <a:t>Utfordre gjerne elevparene til å tegne hvordan de tror skyggen til bygget vil se ut.</a:t>
            </a:r>
            <a:endParaRPr dirty="0"/>
          </a:p>
          <a:p>
            <a:pPr marL="15875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7928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17"/>
        <p:cNvGrpSpPr/>
        <p:nvPr/>
      </p:nvGrpSpPr>
      <p:grpSpPr>
        <a:xfrm>
          <a:off x="0" y="0"/>
          <a:ext cx="0" cy="0"/>
          <a:chOff x="0" y="0"/>
          <a:chExt cx="0" cy="0"/>
        </a:xfrm>
      </p:grpSpPr>
      <p:sp>
        <p:nvSpPr>
          <p:cNvPr id="18" name="Google Shape;18;p12"/>
          <p:cNvSpPr txBox="1">
            <a:spLocks noGrp="1"/>
          </p:cNvSpPr>
          <p:nvPr>
            <p:ph type="dt" idx="10"/>
          </p:nvPr>
        </p:nvSpPr>
        <p:spPr>
          <a:xfrm>
            <a:off x="842677" y="6571503"/>
            <a:ext cx="240254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541056" y="6580470"/>
            <a:ext cx="25325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30784" y="6571501"/>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150345"/>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42677" y="6571503"/>
            <a:ext cx="240254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541056" y="6580470"/>
            <a:ext cx="25325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30784" y="6571501"/>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9788" y="153556"/>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4"/>
          <p:cNvSpPr txBox="1">
            <a:spLocks noGrp="1"/>
          </p:cNvSpPr>
          <p:nvPr>
            <p:ph type="dt" idx="10"/>
          </p:nvPr>
        </p:nvSpPr>
        <p:spPr>
          <a:xfrm>
            <a:off x="842677" y="6571503"/>
            <a:ext cx="240254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4"/>
          <p:cNvSpPr txBox="1">
            <a:spLocks noGrp="1"/>
          </p:cNvSpPr>
          <p:nvPr>
            <p:ph type="ftr" idx="11"/>
          </p:nvPr>
        </p:nvSpPr>
        <p:spPr>
          <a:xfrm>
            <a:off x="3541056" y="6580470"/>
            <a:ext cx="25325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sldNum" idx="12"/>
          </p:nvPr>
        </p:nvSpPr>
        <p:spPr>
          <a:xfrm>
            <a:off x="6530784" y="6571501"/>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9" name="Google Shape;39;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15"/>
          <p:cNvSpPr txBox="1">
            <a:spLocks noGrp="1"/>
          </p:cNvSpPr>
          <p:nvPr>
            <p:ph type="dt" idx="10"/>
          </p:nvPr>
        </p:nvSpPr>
        <p:spPr>
          <a:xfrm>
            <a:off x="842677" y="6571503"/>
            <a:ext cx="240254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ftr" idx="11"/>
          </p:nvPr>
        </p:nvSpPr>
        <p:spPr>
          <a:xfrm>
            <a:off x="3541056" y="6580470"/>
            <a:ext cx="25325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sldNum" idx="12"/>
          </p:nvPr>
        </p:nvSpPr>
        <p:spPr>
          <a:xfrm>
            <a:off x="6530784" y="6571501"/>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42677" y="6571503"/>
            <a:ext cx="240254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541056" y="6580470"/>
            <a:ext cx="25325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30784" y="6571501"/>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7"/>
          <p:cNvSpPr txBox="1">
            <a:spLocks noGrp="1"/>
          </p:cNvSpPr>
          <p:nvPr>
            <p:ph type="dt" idx="10"/>
          </p:nvPr>
        </p:nvSpPr>
        <p:spPr>
          <a:xfrm>
            <a:off x="842677" y="6571503"/>
            <a:ext cx="240254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7"/>
          <p:cNvSpPr txBox="1">
            <a:spLocks noGrp="1"/>
          </p:cNvSpPr>
          <p:nvPr>
            <p:ph type="ftr" idx="11"/>
          </p:nvPr>
        </p:nvSpPr>
        <p:spPr>
          <a:xfrm>
            <a:off x="3541056" y="6580470"/>
            <a:ext cx="253252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6530784" y="6571501"/>
            <a:ext cx="27432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50831E"/>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50831E"/>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0831E"/>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0831E"/>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0831E"/>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42677" y="6571503"/>
            <a:ext cx="240254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541056" y="6580470"/>
            <a:ext cx="2532528"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30784" y="6571501"/>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no-NO"/>
              <a:t>‹#›</a:t>
            </a:fld>
            <a:endParaRPr/>
          </a:p>
        </p:txBody>
      </p:sp>
      <p:pic>
        <p:nvPicPr>
          <p:cNvPr id="11" name="Google Shape;11;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771527" y="6497158"/>
            <a:ext cx="1497107" cy="358792"/>
          </a:xfrm>
          <a:prstGeom prst="rect">
            <a:avLst/>
          </a:prstGeom>
          <a:noFill/>
          <a:ln>
            <a:noFill/>
          </a:ln>
        </p:spPr>
      </p:pic>
      <p:cxnSp>
        <p:nvCxnSpPr>
          <p:cNvPr id="12" name="Google Shape;12;p11"/>
          <p:cNvCxnSpPr/>
          <p:nvPr/>
        </p:nvCxnSpPr>
        <p:spPr>
          <a:xfrm>
            <a:off x="161365" y="206188"/>
            <a:ext cx="11770659" cy="0"/>
          </a:xfrm>
          <a:prstGeom prst="straightConnector1">
            <a:avLst/>
          </a:prstGeom>
          <a:noFill/>
          <a:ln w="19050" cap="flat" cmpd="sng">
            <a:solidFill>
              <a:schemeClr val="dk1"/>
            </a:solidFill>
            <a:prstDash val="solid"/>
            <a:miter lim="800000"/>
            <a:headEnd type="none" w="sm" len="sm"/>
            <a:tailEnd type="none" w="sm" len="sm"/>
          </a:ln>
        </p:spPr>
      </p:cxnSp>
      <p:cxnSp>
        <p:nvCxnSpPr>
          <p:cNvPr id="13" name="Google Shape;13;p11"/>
          <p:cNvCxnSpPr/>
          <p:nvPr/>
        </p:nvCxnSpPr>
        <p:spPr>
          <a:xfrm>
            <a:off x="161365" y="6624913"/>
            <a:ext cx="9493623" cy="0"/>
          </a:xfrm>
          <a:prstGeom prst="straightConnector1">
            <a:avLst/>
          </a:prstGeom>
          <a:noFill/>
          <a:ln w="19050" cap="flat" cmpd="sng">
            <a:solidFill>
              <a:schemeClr val="dk1"/>
            </a:solidFill>
            <a:prstDash val="solid"/>
            <a:miter lim="800000"/>
            <a:headEnd type="none" w="sm" len="sm"/>
            <a:tailEnd type="none" w="sm" len="sm"/>
          </a:ln>
        </p:spPr>
      </p:cxnSp>
      <p:cxnSp>
        <p:nvCxnSpPr>
          <p:cNvPr id="14" name="Google Shape;14;p11"/>
          <p:cNvCxnSpPr/>
          <p:nvPr/>
        </p:nvCxnSpPr>
        <p:spPr>
          <a:xfrm rot="10800000">
            <a:off x="277905" y="80683"/>
            <a:ext cx="0" cy="6640792"/>
          </a:xfrm>
          <a:prstGeom prst="straightConnector1">
            <a:avLst/>
          </a:prstGeom>
          <a:noFill/>
          <a:ln w="19050" cap="flat" cmpd="sng">
            <a:solidFill>
              <a:schemeClr val="dk1"/>
            </a:solidFill>
            <a:prstDash val="solid"/>
            <a:miter lim="800000"/>
            <a:headEnd type="none" w="sm" len="sm"/>
            <a:tailEnd type="none" w="sm" len="sm"/>
          </a:ln>
        </p:spPr>
      </p:cxnSp>
      <p:cxnSp>
        <p:nvCxnSpPr>
          <p:cNvPr id="15" name="Google Shape;15;p11"/>
          <p:cNvCxnSpPr/>
          <p:nvPr/>
        </p:nvCxnSpPr>
        <p:spPr>
          <a:xfrm rot="10800000">
            <a:off x="11851340" y="98612"/>
            <a:ext cx="0" cy="6622863"/>
          </a:xfrm>
          <a:prstGeom prst="straightConnector1">
            <a:avLst/>
          </a:prstGeom>
          <a:noFill/>
          <a:ln w="19050" cap="flat" cmpd="sng">
            <a:solidFill>
              <a:schemeClr val="dk1"/>
            </a:solidFill>
            <a:prstDash val="solid"/>
            <a:miter lim="800000"/>
            <a:headEnd type="none" w="sm" len="sm"/>
            <a:tailEnd type="none" w="sm" len="sm"/>
          </a:ln>
        </p:spPr>
      </p:cxnSp>
      <p:cxnSp>
        <p:nvCxnSpPr>
          <p:cNvPr id="16" name="Google Shape;16;p11"/>
          <p:cNvCxnSpPr/>
          <p:nvPr/>
        </p:nvCxnSpPr>
        <p:spPr>
          <a:xfrm>
            <a:off x="11353800" y="6624913"/>
            <a:ext cx="658906" cy="0"/>
          </a:xfrm>
          <a:prstGeom prst="straightConnector1">
            <a:avLst/>
          </a:prstGeom>
          <a:noFill/>
          <a:ln w="19050" cap="flat" cmpd="sng">
            <a:solidFill>
              <a:schemeClr val="dk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oleObject" Target="../embeddings/oleObject5.bin"/><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Tittel 1">
            <a:extLst>
              <a:ext uri="{FF2B5EF4-FFF2-40B4-BE49-F238E27FC236}">
                <a16:creationId xmlns:a16="http://schemas.microsoft.com/office/drawing/2014/main" id="{7A5E0F44-3E4C-3213-24B8-708B067E44A2}"/>
              </a:ext>
            </a:extLst>
          </p:cNvPr>
          <p:cNvSpPr>
            <a:spLocks noGrp="1"/>
          </p:cNvSpPr>
          <p:nvPr>
            <p:ph type="title" idx="4294967295"/>
          </p:nvPr>
        </p:nvSpPr>
        <p:spPr>
          <a:xfrm>
            <a:off x="1676400" y="2766218"/>
            <a:ext cx="3134139" cy="1325563"/>
          </a:xfrm>
        </p:spPr>
        <p:txBody>
          <a:bodyPr/>
          <a:lstStyle/>
          <a:p>
            <a:r>
              <a:rPr lang="nb-NO" sz="7200" dirty="0" err="1">
                <a:latin typeface="Amatic SC" pitchFamily="2" charset="-79"/>
                <a:cs typeface="Amatic SC" pitchFamily="2" charset="-79"/>
              </a:rPr>
              <a:t>Skyggeby</a:t>
            </a:r>
            <a:endParaRPr lang="nb-NO" sz="7200" dirty="0">
              <a:latin typeface="Amatic SC" pitchFamily="2" charset="-79"/>
              <a:cs typeface="Amatic SC" pitchFamily="2" charset="-79"/>
            </a:endParaRPr>
          </a:p>
        </p:txBody>
      </p:sp>
      <p:pic>
        <p:nvPicPr>
          <p:cNvPr id="60" name="Google Shape;60;p1" descr="En illustrasjon av en lommelykt som lyser på et bygg som er laget av papp, cellofan og ispinner. Lyset fra lommelykten treffer bygget og lager en fin skygge på veggen bak.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45839" y="748144"/>
            <a:ext cx="5419900" cy="5419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g15ea153f80b_0_48"/>
          <p:cNvSpPr txBox="1">
            <a:spLocks noGrp="1"/>
          </p:cNvSpPr>
          <p:nvPr>
            <p:ph type="title"/>
          </p:nvPr>
        </p:nvSpPr>
        <p:spPr>
          <a:xfrm>
            <a:off x="838200" y="150345"/>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no-NO" dirty="0">
                <a:latin typeface="Century Gothic"/>
                <a:ea typeface="Century Gothic"/>
                <a:cs typeface="Century Gothic"/>
                <a:sym typeface="Century Gothic"/>
              </a:rPr>
              <a:t>Utstilling</a:t>
            </a:r>
            <a:endParaRPr dirty="0"/>
          </a:p>
        </p:txBody>
      </p:sp>
      <p:grpSp>
        <p:nvGrpSpPr>
          <p:cNvPr id="2" name="Gruppe 1">
            <a:extLst>
              <a:ext uri="{FF2B5EF4-FFF2-40B4-BE49-F238E27FC236}">
                <a16:creationId xmlns:a16="http://schemas.microsoft.com/office/drawing/2014/main" id="{4419C2BB-598C-8CD6-76CE-F9FCC13DE4F1}"/>
              </a:ext>
              <a:ext uri="{C183D7F6-B498-43B3-948B-1728B52AA6E4}">
                <adec:decorative xmlns:adec="http://schemas.microsoft.com/office/drawing/2017/decorative" val="1"/>
              </a:ext>
            </a:extLst>
          </p:cNvPr>
          <p:cNvGrpSpPr/>
          <p:nvPr/>
        </p:nvGrpSpPr>
        <p:grpSpPr>
          <a:xfrm>
            <a:off x="10098121" y="822685"/>
            <a:ext cx="1554900" cy="1477346"/>
            <a:chOff x="10098121" y="822685"/>
            <a:chExt cx="1554900" cy="1477346"/>
          </a:xfrm>
        </p:grpSpPr>
        <p:pic>
          <p:nvPicPr>
            <p:cNvPr id="187" name="Google Shape;187;g15ea153f80b_0_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96001" y="1548416"/>
              <a:ext cx="1360319" cy="751615"/>
            </a:xfrm>
            <a:prstGeom prst="rect">
              <a:avLst/>
            </a:prstGeom>
            <a:noFill/>
            <a:ln>
              <a:noFill/>
            </a:ln>
          </p:spPr>
        </p:pic>
        <p:sp>
          <p:nvSpPr>
            <p:cNvPr id="189" name="Google Shape;189;g15ea153f80b_0_48"/>
            <p:cNvSpPr txBox="1"/>
            <p:nvPr/>
          </p:nvSpPr>
          <p:spPr>
            <a:xfrm>
              <a:off x="10098121" y="1792829"/>
              <a:ext cx="1554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o-NO" sz="2000" b="1">
                  <a:latin typeface="Amatic SC"/>
                  <a:ea typeface="Amatic SC"/>
                  <a:cs typeface="Amatic SC"/>
                  <a:sym typeface="Amatic SC"/>
                </a:rPr>
                <a:t>Utstilling</a:t>
              </a:r>
              <a:endParaRPr sz="1400" b="1" i="0" u="none" strike="noStrike" cap="none">
                <a:solidFill>
                  <a:srgbClr val="000000"/>
                </a:solidFill>
                <a:latin typeface="Arial"/>
                <a:ea typeface="Arial"/>
                <a:cs typeface="Arial"/>
                <a:sym typeface="Arial"/>
              </a:endParaRPr>
            </a:p>
          </p:txBody>
        </p:sp>
        <p:pic>
          <p:nvPicPr>
            <p:cNvPr id="190" name="Google Shape;190;g15ea153f80b_0_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80911" y="1273005"/>
              <a:ext cx="190500" cy="457200"/>
            </a:xfrm>
            <a:prstGeom prst="rect">
              <a:avLst/>
            </a:prstGeom>
            <a:noFill/>
            <a:ln>
              <a:noFill/>
            </a:ln>
          </p:spPr>
        </p:pic>
        <p:grpSp>
          <p:nvGrpSpPr>
            <p:cNvPr id="191" name="Google Shape;191;g15ea153f80b_0_48"/>
            <p:cNvGrpSpPr/>
            <p:nvPr/>
          </p:nvGrpSpPr>
          <p:grpSpPr>
            <a:xfrm>
              <a:off x="10634367" y="822685"/>
              <a:ext cx="520700" cy="508000"/>
              <a:chOff x="2541599" y="1511990"/>
              <a:chExt cx="520700" cy="508000"/>
            </a:xfrm>
          </p:grpSpPr>
          <p:pic>
            <p:nvPicPr>
              <p:cNvPr id="192" name="Google Shape;192;g15ea153f80b_0_4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541599" y="1511990"/>
                <a:ext cx="520700" cy="508000"/>
              </a:xfrm>
              <a:prstGeom prst="rect">
                <a:avLst/>
              </a:prstGeom>
              <a:noFill/>
              <a:ln>
                <a:noFill/>
              </a:ln>
            </p:spPr>
          </p:pic>
          <p:sp>
            <p:nvSpPr>
              <p:cNvPr id="193" name="Google Shape;193;g15ea153f80b_0_48"/>
              <p:cNvSpPr txBox="1"/>
              <p:nvPr/>
            </p:nvSpPr>
            <p:spPr>
              <a:xfrm>
                <a:off x="2623855" y="1535157"/>
                <a:ext cx="356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o-NO" sz="2400" b="1" dirty="0">
                    <a:latin typeface="Segoe Print" panose="02000800000000000000" pitchFamily="2" charset="0"/>
                    <a:ea typeface="Quattrocento Sans"/>
                    <a:cs typeface="Quattrocento Sans"/>
                    <a:sym typeface="Quattrocento Sans"/>
                  </a:rPr>
                  <a:t>8</a:t>
                </a:r>
                <a:endParaRPr sz="14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grpSp>
      <p:grpSp>
        <p:nvGrpSpPr>
          <p:cNvPr id="5" name="Gruppe 4" descr="En illustrasjon av en flaggermus.">
            <a:extLst>
              <a:ext uri="{FF2B5EF4-FFF2-40B4-BE49-F238E27FC236}">
                <a16:creationId xmlns:a16="http://schemas.microsoft.com/office/drawing/2014/main" id="{AD0C212E-0F46-D168-A1A5-B37C292B5E39}"/>
              </a:ext>
            </a:extLst>
          </p:cNvPr>
          <p:cNvGrpSpPr/>
          <p:nvPr/>
        </p:nvGrpSpPr>
        <p:grpSpPr>
          <a:xfrm>
            <a:off x="6046396" y="1548416"/>
            <a:ext cx="2571489" cy="1700629"/>
            <a:chOff x="6046396" y="1548416"/>
            <a:chExt cx="2571489" cy="1700629"/>
          </a:xfrm>
        </p:grpSpPr>
        <p:sp>
          <p:nvSpPr>
            <p:cNvPr id="196" name="Google Shape;196;g15ea153f80b_0_48"/>
            <p:cNvSpPr/>
            <p:nvPr/>
          </p:nvSpPr>
          <p:spPr>
            <a:xfrm rot="17211221">
              <a:off x="6283878" y="2120387"/>
              <a:ext cx="946074" cy="826808"/>
            </a:xfrm>
            <a:prstGeom prst="arc">
              <a:avLst>
                <a:gd name="adj1" fmla="val 13131201"/>
                <a:gd name="adj2" fmla="val 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7" name="Google Shape;197;g15ea153f80b_0_48"/>
            <p:cNvSpPr/>
            <p:nvPr/>
          </p:nvSpPr>
          <p:spPr>
            <a:xfrm rot="1425688">
              <a:off x="7421752" y="1847271"/>
              <a:ext cx="946319" cy="945374"/>
            </a:xfrm>
            <a:prstGeom prst="arc">
              <a:avLst>
                <a:gd name="adj1" fmla="val 13131201"/>
                <a:gd name="adj2" fmla="val 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8" name="Google Shape;198;g15ea153f80b_0_48"/>
            <p:cNvSpPr/>
            <p:nvPr/>
          </p:nvSpPr>
          <p:spPr>
            <a:xfrm rot="17731261">
              <a:off x="5986763" y="1944561"/>
              <a:ext cx="946074" cy="826808"/>
            </a:xfrm>
            <a:prstGeom prst="arc">
              <a:avLst>
                <a:gd name="adj1" fmla="val 13131201"/>
                <a:gd name="adj2" fmla="val 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99" name="Google Shape;199;g15ea153f80b_0_48"/>
            <p:cNvSpPr/>
            <p:nvPr/>
          </p:nvSpPr>
          <p:spPr>
            <a:xfrm rot="1425688">
              <a:off x="7671566" y="1575035"/>
              <a:ext cx="946319" cy="945374"/>
            </a:xfrm>
            <a:prstGeom prst="arc">
              <a:avLst>
                <a:gd name="adj1" fmla="val 13131201"/>
                <a:gd name="adj2" fmla="val 0"/>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4" name="Bilde 3" descr="Et bilde som inneholder flaggermus, pattedyr&#10;&#10;Automatisk generert beskrivelse">
              <a:extLst>
                <a:ext uri="{FF2B5EF4-FFF2-40B4-BE49-F238E27FC236}">
                  <a16:creationId xmlns:a16="http://schemas.microsoft.com/office/drawing/2014/main" id="{363A18CD-F0FC-BB1F-2D61-371EF2F1C9B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09397" y="1548416"/>
              <a:ext cx="1700629" cy="1700629"/>
            </a:xfrm>
            <a:prstGeom prst="rect">
              <a:avLst/>
            </a:prstGeom>
          </p:spPr>
        </p:pic>
      </p:grpSp>
      <p:grpSp>
        <p:nvGrpSpPr>
          <p:cNvPr id="200" name="Google Shape;200;g15ea153f80b_0_48" descr="En illustrasjon av en lommelykt som lyser på en by laget av papp, cellofan og farget ark. "/>
          <p:cNvGrpSpPr/>
          <p:nvPr/>
        </p:nvGrpSpPr>
        <p:grpSpPr>
          <a:xfrm>
            <a:off x="558648" y="2672679"/>
            <a:ext cx="8014149" cy="3479963"/>
            <a:chOff x="-1306338" y="1886888"/>
            <a:chExt cx="10654402" cy="4591081"/>
          </a:xfrm>
        </p:grpSpPr>
        <p:pic>
          <p:nvPicPr>
            <p:cNvPr id="201" name="Google Shape;201;g15ea153f80b_0_4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26178" y="1886888"/>
              <a:ext cx="8621886" cy="3392053"/>
            </a:xfrm>
            <a:prstGeom prst="rect">
              <a:avLst/>
            </a:prstGeom>
            <a:blipFill rotWithShape="1">
              <a:blip r:embed="rId8">
                <a:alphaModFix/>
              </a:blip>
              <a:tile tx="0" ty="0" sx="100000" sy="100000" flip="none" algn="tl"/>
            </a:blipFill>
            <a:ln>
              <a:noFill/>
            </a:ln>
          </p:spPr>
        </p:pic>
        <p:pic>
          <p:nvPicPr>
            <p:cNvPr id="202" name="Google Shape;202;g15ea153f80b_0_4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306338" y="5203362"/>
              <a:ext cx="1485038" cy="1274607"/>
            </a:xfrm>
            <a:prstGeom prst="rect">
              <a:avLst/>
            </a:prstGeom>
            <a:noFill/>
            <a:ln>
              <a:noFill/>
            </a:ln>
          </p:spPr>
        </p:pic>
      </p:grpSp>
      <p:sp>
        <p:nvSpPr>
          <p:cNvPr id="194" name="Google Shape;194;g15ea153f80b_0_48"/>
          <p:cNvSpPr/>
          <p:nvPr/>
        </p:nvSpPr>
        <p:spPr>
          <a:xfrm>
            <a:off x="8680452" y="3549246"/>
            <a:ext cx="2952900" cy="1884300"/>
          </a:xfrm>
          <a:prstGeom prst="wedgeRoundRectCallout">
            <a:avLst>
              <a:gd name="adj1" fmla="val -53100"/>
              <a:gd name="adj2" fmla="val -87446"/>
              <a:gd name="adj3" fmla="val 16667"/>
            </a:avLst>
          </a:prstGeom>
          <a:solidFill>
            <a:schemeClr val="accent4">
              <a:lumMod val="60000"/>
              <a:lumOff val="40000"/>
            </a:schemeClr>
          </a:solidFill>
          <a:ln w="25400" cap="flat" cmpd="sng">
            <a:solidFill>
              <a:schemeClr val="accent4">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no-NO" sz="2000" b="0" i="0" u="none" strike="noStrike" cap="none" dirty="0">
                <a:solidFill>
                  <a:schemeClr val="tx1"/>
                </a:solidFill>
                <a:latin typeface="Century Gothic"/>
                <a:ea typeface="Century Gothic"/>
                <a:cs typeface="Century Gothic"/>
                <a:sym typeface="Century Gothic"/>
              </a:rPr>
              <a:t>La figuren din vandre gjennom bygget og skape bevegelse</a:t>
            </a:r>
            <a:endParaRPr sz="1400" b="0" i="0" u="none" strike="noStrike" cap="none" dirty="0">
              <a:solidFill>
                <a:schemeClr val="tx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no-NO" dirty="0">
                <a:latin typeface="Century Gothic"/>
                <a:ea typeface="Century Gothic"/>
                <a:cs typeface="Century Gothic"/>
                <a:sym typeface="Century Gothic"/>
              </a:rPr>
              <a:t>Presentasjon og oppsummering</a:t>
            </a:r>
            <a:endParaRPr dirty="0"/>
          </a:p>
        </p:txBody>
      </p:sp>
      <p:grpSp>
        <p:nvGrpSpPr>
          <p:cNvPr id="2" name="Gruppe 1">
            <a:extLst>
              <a:ext uri="{FF2B5EF4-FFF2-40B4-BE49-F238E27FC236}">
                <a16:creationId xmlns:a16="http://schemas.microsoft.com/office/drawing/2014/main" id="{6D860220-ABD5-E585-4198-BFCBB0EA6D81}"/>
              </a:ext>
              <a:ext uri="{C183D7F6-B498-43B3-948B-1728B52AA6E4}">
                <adec:decorative xmlns:adec="http://schemas.microsoft.com/office/drawing/2017/decorative" val="1"/>
              </a:ext>
            </a:extLst>
          </p:cNvPr>
          <p:cNvGrpSpPr/>
          <p:nvPr/>
        </p:nvGrpSpPr>
        <p:grpSpPr>
          <a:xfrm>
            <a:off x="10204896" y="812468"/>
            <a:ext cx="1589711" cy="1826560"/>
            <a:chOff x="10204896" y="812468"/>
            <a:chExt cx="1589711" cy="1826560"/>
          </a:xfrm>
        </p:grpSpPr>
        <p:pic>
          <p:nvPicPr>
            <p:cNvPr id="210" name="Google Shape;210;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04896" y="1464903"/>
              <a:ext cx="1554917" cy="1174125"/>
            </a:xfrm>
            <a:prstGeom prst="rect">
              <a:avLst/>
            </a:prstGeom>
            <a:noFill/>
            <a:ln>
              <a:noFill/>
            </a:ln>
          </p:spPr>
        </p:pic>
        <p:pic>
          <p:nvPicPr>
            <p:cNvPr id="211" name="Google Shape;211;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80911" y="1273005"/>
              <a:ext cx="190500" cy="457200"/>
            </a:xfrm>
            <a:prstGeom prst="rect">
              <a:avLst/>
            </a:prstGeom>
            <a:noFill/>
            <a:ln>
              <a:noFill/>
            </a:ln>
          </p:spPr>
        </p:pic>
        <p:sp>
          <p:nvSpPr>
            <p:cNvPr id="212" name="Google Shape;212;p23"/>
            <p:cNvSpPr txBox="1"/>
            <p:nvPr/>
          </p:nvSpPr>
          <p:spPr>
            <a:xfrm>
              <a:off x="10239690" y="1501891"/>
              <a:ext cx="1554917"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000"/>
                <a:buFont typeface="Arial"/>
                <a:buNone/>
              </a:pPr>
              <a:r>
                <a:rPr lang="no-NO" sz="2000" b="1" i="0" u="none" strike="noStrike" cap="none" dirty="0">
                  <a:solidFill>
                    <a:srgbClr val="000000"/>
                  </a:solidFill>
                  <a:latin typeface="Amatic SC"/>
                  <a:ea typeface="Amatic SC"/>
                  <a:cs typeface="Amatic SC"/>
                  <a:sym typeface="Amatic SC"/>
                </a:rPr>
                <a:t>Presentasjon og oppsummering</a:t>
              </a:r>
              <a:endParaRPr sz="1400" b="1" i="0" u="none" strike="noStrike" cap="none" dirty="0">
                <a:solidFill>
                  <a:srgbClr val="000000"/>
                </a:solidFill>
                <a:latin typeface="Arial"/>
                <a:ea typeface="Arial"/>
                <a:cs typeface="Arial"/>
                <a:sym typeface="Arial"/>
              </a:endParaRPr>
            </a:p>
          </p:txBody>
        </p:sp>
        <p:grpSp>
          <p:nvGrpSpPr>
            <p:cNvPr id="213" name="Google Shape;213;p23"/>
            <p:cNvGrpSpPr/>
            <p:nvPr/>
          </p:nvGrpSpPr>
          <p:grpSpPr>
            <a:xfrm>
              <a:off x="10622591" y="812468"/>
              <a:ext cx="520700" cy="508000"/>
              <a:chOff x="8752709" y="1416785"/>
              <a:chExt cx="520700" cy="508000"/>
            </a:xfrm>
          </p:grpSpPr>
          <p:pic>
            <p:nvPicPr>
              <p:cNvPr id="214" name="Google Shape;214;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52709" y="1416785"/>
                <a:ext cx="520700" cy="508000"/>
              </a:xfrm>
              <a:prstGeom prst="rect">
                <a:avLst/>
              </a:prstGeom>
              <a:noFill/>
              <a:ln>
                <a:noFill/>
              </a:ln>
            </p:spPr>
          </p:pic>
          <p:sp>
            <p:nvSpPr>
              <p:cNvPr id="215" name="Google Shape;215;p23"/>
              <p:cNvSpPr txBox="1"/>
              <p:nvPr/>
            </p:nvSpPr>
            <p:spPr>
              <a:xfrm>
                <a:off x="8752709" y="1458424"/>
                <a:ext cx="520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o-NO" sz="2400" b="1" dirty="0">
                    <a:latin typeface="Segoe Print" panose="02000800000000000000" pitchFamily="2" charset="0"/>
                    <a:ea typeface="Quattrocento Sans"/>
                    <a:cs typeface="Quattrocento Sans"/>
                    <a:sym typeface="Quattrocento Sans"/>
                  </a:rPr>
                  <a:t>9</a:t>
                </a:r>
                <a:endParaRPr sz="14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grpSp>
      <p:sp>
        <p:nvSpPr>
          <p:cNvPr id="208" name="Google Shape;208;p23"/>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no-NO" sz="2400" dirty="0">
                <a:latin typeface="Century Gothic"/>
                <a:ea typeface="Century Gothic"/>
                <a:cs typeface="Century Gothic"/>
                <a:sym typeface="Century Gothic"/>
              </a:rPr>
              <a:t>Presenter bygget:</a:t>
            </a:r>
            <a:endParaRPr sz="2400" dirty="0"/>
          </a:p>
          <a:p>
            <a:pPr marL="457200" lvl="0" indent="-342900" algn="l" rtl="0">
              <a:lnSpc>
                <a:spcPct val="90000"/>
              </a:lnSpc>
              <a:spcBef>
                <a:spcPts val="1000"/>
              </a:spcBef>
              <a:spcAft>
                <a:spcPts val="0"/>
              </a:spcAft>
              <a:buSzPts val="1800"/>
              <a:buChar char="•"/>
            </a:pPr>
            <a:r>
              <a:rPr lang="no-NO" sz="2400" dirty="0">
                <a:latin typeface="Century Gothic"/>
                <a:ea typeface="Century Gothic"/>
                <a:cs typeface="Century Gothic"/>
                <a:sym typeface="Century Gothic"/>
              </a:rPr>
              <a:t>Hvilke kort har  dere trukket?</a:t>
            </a:r>
            <a:endParaRPr sz="2400" dirty="0"/>
          </a:p>
          <a:p>
            <a:pPr marL="457200" lvl="0" indent="-342900" algn="l" rtl="0">
              <a:lnSpc>
                <a:spcPct val="90000"/>
              </a:lnSpc>
              <a:spcBef>
                <a:spcPts val="1000"/>
              </a:spcBef>
              <a:spcAft>
                <a:spcPts val="0"/>
              </a:spcAft>
              <a:buSzPts val="1800"/>
              <a:buChar char="•"/>
            </a:pPr>
            <a:r>
              <a:rPr lang="no-NO" sz="2400" dirty="0">
                <a:latin typeface="Century Gothic"/>
                <a:ea typeface="Century Gothic"/>
                <a:cs typeface="Century Gothic"/>
                <a:sym typeface="Century Gothic"/>
              </a:rPr>
              <a:t>Vis tegningene dere har tegnet og hvordan dere har tenkt. </a:t>
            </a:r>
            <a:endParaRPr sz="2400" dirty="0"/>
          </a:p>
          <a:p>
            <a:pPr marL="457200" lvl="0" indent="-342900" algn="l" rtl="0">
              <a:lnSpc>
                <a:spcPct val="90000"/>
              </a:lnSpc>
              <a:spcBef>
                <a:spcPts val="1000"/>
              </a:spcBef>
              <a:spcAft>
                <a:spcPts val="0"/>
              </a:spcAft>
              <a:buSzPts val="1800"/>
              <a:buChar char="•"/>
            </a:pPr>
            <a:r>
              <a:rPr lang="no-NO" sz="2400" dirty="0">
                <a:latin typeface="Century Gothic"/>
                <a:ea typeface="Century Gothic"/>
                <a:cs typeface="Century Gothic"/>
                <a:sym typeface="Century Gothic"/>
              </a:rPr>
              <a:t>Vis frem bygget dere har laget og hvilke materialer dere har valg å bruke</a:t>
            </a:r>
            <a:r>
              <a:rPr lang="no-NO" sz="2400" dirty="0"/>
              <a:t>.</a:t>
            </a:r>
            <a:endParaRPr sz="2400" dirty="0"/>
          </a:p>
          <a:p>
            <a:pPr marL="457200" lvl="0" indent="-342900" algn="l" rtl="0">
              <a:lnSpc>
                <a:spcPct val="90000"/>
              </a:lnSpc>
              <a:spcBef>
                <a:spcPts val="1000"/>
              </a:spcBef>
              <a:spcAft>
                <a:spcPts val="0"/>
              </a:spcAft>
              <a:buSzPts val="1800"/>
              <a:buChar char="•"/>
            </a:pPr>
            <a:r>
              <a:rPr lang="no-NO" sz="2400" dirty="0">
                <a:latin typeface="Century Gothic"/>
                <a:ea typeface="Century Gothic"/>
                <a:cs typeface="Century Gothic"/>
                <a:sym typeface="Century Gothic"/>
              </a:rPr>
              <a:t>Fortell om hvordan materialvalgene påvirket skyggebildet.</a:t>
            </a:r>
            <a:endParaRPr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24"/>
          <p:cNvSpPr txBox="1">
            <a:spLocks noGrp="1"/>
          </p:cNvSpPr>
          <p:nvPr>
            <p:ph type="title"/>
          </p:nvPr>
        </p:nvSpPr>
        <p:spPr>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nb-NO" dirty="0">
                <a:latin typeface="Century Gothic"/>
                <a:ea typeface="Century Gothic"/>
                <a:cs typeface="Century Gothic"/>
                <a:sym typeface="Century Gothic"/>
              </a:rPr>
              <a:t>Sant eller usant?</a:t>
            </a:r>
            <a:endParaRPr dirty="0"/>
          </a:p>
        </p:txBody>
      </p:sp>
      <p:grpSp>
        <p:nvGrpSpPr>
          <p:cNvPr id="2" name="Gruppe 1">
            <a:extLst>
              <a:ext uri="{FF2B5EF4-FFF2-40B4-BE49-F238E27FC236}">
                <a16:creationId xmlns:a16="http://schemas.microsoft.com/office/drawing/2014/main" id="{004C2C9A-C9AE-87F8-56B6-3B278B776A0D}"/>
              </a:ext>
              <a:ext uri="{C183D7F6-B498-43B3-948B-1728B52AA6E4}">
                <adec:decorative xmlns:adec="http://schemas.microsoft.com/office/drawing/2017/decorative" val="1"/>
              </a:ext>
            </a:extLst>
          </p:cNvPr>
          <p:cNvGrpSpPr/>
          <p:nvPr/>
        </p:nvGrpSpPr>
        <p:grpSpPr>
          <a:xfrm>
            <a:off x="10204896" y="812468"/>
            <a:ext cx="1589711" cy="1826560"/>
            <a:chOff x="10204896" y="812468"/>
            <a:chExt cx="1589711" cy="1826560"/>
          </a:xfrm>
        </p:grpSpPr>
        <p:pic>
          <p:nvPicPr>
            <p:cNvPr id="3" name="Google Shape;210;p23">
              <a:extLst>
                <a:ext uri="{FF2B5EF4-FFF2-40B4-BE49-F238E27FC236}">
                  <a16:creationId xmlns:a16="http://schemas.microsoft.com/office/drawing/2014/main" id="{B21DD901-15C1-F0B8-6C5A-A92C6B3C0E2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04896" y="1464903"/>
              <a:ext cx="1554917" cy="1174125"/>
            </a:xfrm>
            <a:prstGeom prst="rect">
              <a:avLst/>
            </a:prstGeom>
            <a:noFill/>
            <a:ln>
              <a:noFill/>
            </a:ln>
          </p:spPr>
        </p:pic>
        <p:pic>
          <p:nvPicPr>
            <p:cNvPr id="4" name="Google Shape;211;p23">
              <a:extLst>
                <a:ext uri="{FF2B5EF4-FFF2-40B4-BE49-F238E27FC236}">
                  <a16:creationId xmlns:a16="http://schemas.microsoft.com/office/drawing/2014/main" id="{01E91812-1621-1DE5-1902-42ABAA4232A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80911" y="1273005"/>
              <a:ext cx="190500" cy="457200"/>
            </a:xfrm>
            <a:prstGeom prst="rect">
              <a:avLst/>
            </a:prstGeom>
            <a:noFill/>
            <a:ln>
              <a:noFill/>
            </a:ln>
          </p:spPr>
        </p:pic>
        <p:sp>
          <p:nvSpPr>
            <p:cNvPr id="5" name="Google Shape;212;p23">
              <a:extLst>
                <a:ext uri="{FF2B5EF4-FFF2-40B4-BE49-F238E27FC236}">
                  <a16:creationId xmlns:a16="http://schemas.microsoft.com/office/drawing/2014/main" id="{53E0851A-DB59-0D9F-CA91-BAC88FC9F6D7}"/>
                </a:ext>
              </a:extLst>
            </p:cNvPr>
            <p:cNvSpPr txBox="1"/>
            <p:nvPr/>
          </p:nvSpPr>
          <p:spPr>
            <a:xfrm>
              <a:off x="10239690" y="1501891"/>
              <a:ext cx="1554917"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2000"/>
                <a:buFont typeface="Arial"/>
                <a:buNone/>
              </a:pPr>
              <a:r>
                <a:rPr lang="no-NO" sz="2000" b="1" i="0" u="none" strike="noStrike" cap="none" dirty="0">
                  <a:solidFill>
                    <a:srgbClr val="000000"/>
                  </a:solidFill>
                  <a:latin typeface="Amatic SC"/>
                  <a:ea typeface="Amatic SC"/>
                  <a:cs typeface="Amatic SC"/>
                  <a:sym typeface="Amatic SC"/>
                </a:rPr>
                <a:t>Presentasjon og oppsummering</a:t>
              </a:r>
              <a:endParaRPr sz="1400" b="1" i="0" u="none" strike="noStrike" cap="none" dirty="0">
                <a:solidFill>
                  <a:srgbClr val="000000"/>
                </a:solidFill>
                <a:latin typeface="Arial"/>
                <a:ea typeface="Arial"/>
                <a:cs typeface="Arial"/>
                <a:sym typeface="Arial"/>
              </a:endParaRPr>
            </a:p>
          </p:txBody>
        </p:sp>
        <p:grpSp>
          <p:nvGrpSpPr>
            <p:cNvPr id="6" name="Google Shape;213;p23">
              <a:extLst>
                <a:ext uri="{FF2B5EF4-FFF2-40B4-BE49-F238E27FC236}">
                  <a16:creationId xmlns:a16="http://schemas.microsoft.com/office/drawing/2014/main" id="{69A77C22-CB78-68C3-7F0C-3CEC9E2BBFE7}"/>
                </a:ext>
              </a:extLst>
            </p:cNvPr>
            <p:cNvGrpSpPr/>
            <p:nvPr/>
          </p:nvGrpSpPr>
          <p:grpSpPr>
            <a:xfrm>
              <a:off x="10622591" y="812468"/>
              <a:ext cx="520700" cy="508000"/>
              <a:chOff x="8752709" y="1416785"/>
              <a:chExt cx="520700" cy="508000"/>
            </a:xfrm>
          </p:grpSpPr>
          <p:pic>
            <p:nvPicPr>
              <p:cNvPr id="7" name="Google Shape;214;p23">
                <a:extLst>
                  <a:ext uri="{FF2B5EF4-FFF2-40B4-BE49-F238E27FC236}">
                    <a16:creationId xmlns:a16="http://schemas.microsoft.com/office/drawing/2014/main" id="{C7659B4D-03C6-1269-5659-5854A7461BAA}"/>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52709" y="1416785"/>
                <a:ext cx="520700" cy="508000"/>
              </a:xfrm>
              <a:prstGeom prst="rect">
                <a:avLst/>
              </a:prstGeom>
              <a:noFill/>
              <a:ln>
                <a:noFill/>
              </a:ln>
            </p:spPr>
          </p:pic>
          <p:sp>
            <p:nvSpPr>
              <p:cNvPr id="8" name="Google Shape;215;p23">
                <a:extLst>
                  <a:ext uri="{FF2B5EF4-FFF2-40B4-BE49-F238E27FC236}">
                    <a16:creationId xmlns:a16="http://schemas.microsoft.com/office/drawing/2014/main" id="{FE49C063-632F-FB09-44CD-2B4BDD07A9FE}"/>
                  </a:ext>
                </a:extLst>
              </p:cNvPr>
              <p:cNvSpPr txBox="1"/>
              <p:nvPr/>
            </p:nvSpPr>
            <p:spPr>
              <a:xfrm>
                <a:off x="8752709" y="1458424"/>
                <a:ext cx="520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o-NO" sz="2400" b="1" dirty="0">
                    <a:latin typeface="Segoe Print" panose="02000800000000000000" pitchFamily="2" charset="0"/>
                    <a:ea typeface="Quattrocento Sans"/>
                    <a:cs typeface="Quattrocento Sans"/>
                    <a:sym typeface="Quattrocento Sans"/>
                  </a:rPr>
                  <a:t>9</a:t>
                </a:r>
                <a:endParaRPr sz="14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grpSp>
      <p:sp>
        <p:nvSpPr>
          <p:cNvPr id="10" name="Plassholder for tekst 9">
            <a:extLst>
              <a:ext uri="{FF2B5EF4-FFF2-40B4-BE49-F238E27FC236}">
                <a16:creationId xmlns:a16="http://schemas.microsoft.com/office/drawing/2014/main" id="{D51739AB-4C33-8504-E5C6-2696A21A6695}"/>
              </a:ext>
            </a:extLst>
          </p:cNvPr>
          <p:cNvSpPr>
            <a:spLocks noGrp="1"/>
          </p:cNvSpPr>
          <p:nvPr>
            <p:ph type="body" idx="1"/>
          </p:nvPr>
        </p:nvSpPr>
        <p:spPr/>
        <p:txBody>
          <a:bodyPr/>
          <a:lstStyle/>
          <a:p>
            <a:pPr marL="285750" marR="0" lvl="0" indent="-285750" algn="l" rtl="0">
              <a:lnSpc>
                <a:spcPct val="100000"/>
              </a:lnSpc>
              <a:spcBef>
                <a:spcPts val="0"/>
              </a:spcBef>
              <a:spcAft>
                <a:spcPts val="0"/>
              </a:spcAft>
              <a:buClr>
                <a:srgbClr val="000000"/>
              </a:buClr>
              <a:buSzPts val="2000"/>
              <a:buFont typeface="Arial"/>
              <a:buChar char="•"/>
            </a:pPr>
            <a:r>
              <a:rPr lang="nb-NO" sz="2800" b="0" i="0" u="none" strike="noStrike" cap="none" dirty="0">
                <a:solidFill>
                  <a:schemeClr val="dk1"/>
                </a:solidFill>
                <a:latin typeface="Century Gothic"/>
                <a:ea typeface="Century Gothic"/>
                <a:cs typeface="Century Gothic"/>
                <a:sym typeface="Century Gothic"/>
              </a:rPr>
              <a:t>Alle materialer lager skygge</a:t>
            </a:r>
            <a:endParaRPr lang="nb-NO"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nb-NO" sz="2800" b="0" i="0" u="none" strike="noStrike" cap="none" dirty="0">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000000"/>
              </a:buClr>
              <a:buSzPts val="2000"/>
              <a:buFont typeface="Arial"/>
              <a:buChar char="•"/>
            </a:pPr>
            <a:r>
              <a:rPr lang="nb-NO" sz="2800" b="0" i="0" u="none" strike="noStrike" cap="none" dirty="0">
                <a:solidFill>
                  <a:schemeClr val="dk1"/>
                </a:solidFill>
                <a:latin typeface="Century Gothic"/>
                <a:ea typeface="Century Gothic"/>
                <a:cs typeface="Century Gothic"/>
                <a:sym typeface="Century Gothic"/>
              </a:rPr>
              <a:t>Skyggen påvirkes av hvor lyset kommer fra</a:t>
            </a:r>
            <a:endParaRPr lang="nb-NO" sz="18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lang="nb-NO" sz="2800" b="0" i="0" u="none" strike="noStrike" cap="none" dirty="0">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000000"/>
              </a:buClr>
              <a:buSzPts val="2000"/>
              <a:buFont typeface="Arial"/>
              <a:buChar char="•"/>
            </a:pPr>
            <a:r>
              <a:rPr lang="nb-NO" sz="2800" b="0" i="0" u="none" strike="noStrike" cap="none" dirty="0">
                <a:solidFill>
                  <a:schemeClr val="dk1"/>
                </a:solidFill>
                <a:latin typeface="Century Gothic"/>
                <a:ea typeface="Century Gothic"/>
                <a:cs typeface="Century Gothic"/>
                <a:sym typeface="Century Gothic"/>
              </a:rPr>
              <a:t>Alle skygger får en tydelig kant</a:t>
            </a:r>
            <a:endParaRPr lang="nb-NO" sz="18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lang="nb-NO" sz="2800" b="0" i="0" u="none" strike="noStrike" cap="none" dirty="0">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rgbClr val="000000"/>
              </a:buClr>
              <a:buSzPts val="2000"/>
              <a:buFont typeface="Arial"/>
              <a:buChar char="•"/>
            </a:pPr>
            <a:r>
              <a:rPr lang="nb-NO" sz="2800" b="0" i="0" u="none" strike="noStrike" cap="none" dirty="0">
                <a:solidFill>
                  <a:schemeClr val="dk1"/>
                </a:solidFill>
                <a:latin typeface="Century Gothic"/>
                <a:ea typeface="Century Gothic"/>
                <a:cs typeface="Century Gothic"/>
                <a:sym typeface="Century Gothic"/>
              </a:rPr>
              <a:t>Alle skygger er sorte eller mørk grå</a:t>
            </a:r>
            <a:endParaRPr lang="nb-NO" dirty="0"/>
          </a:p>
        </p:txBody>
      </p:sp>
      <p:pic>
        <p:nvPicPr>
          <p:cNvPr id="9" name="Google Shape;101;g15ea153f80b_0_19" descr="En illustrasjon av en strektegning av en jente og en gutt.">
            <a:extLst>
              <a:ext uri="{FF2B5EF4-FFF2-40B4-BE49-F238E27FC236}">
                <a16:creationId xmlns:a16="http://schemas.microsoft.com/office/drawing/2014/main" id="{73AAB849-FD32-E5B6-0FC5-132A7F8E25C6}"/>
              </a:ext>
            </a:extLst>
          </p:cNvPr>
          <p:cNvPicPr preferRelativeResize="0"/>
          <p:nvPr/>
        </p:nvPicPr>
        <p:blipFill rotWithShape="1">
          <a:blip r:embed="rId6"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8307433" y="2999750"/>
            <a:ext cx="3046367" cy="3377991"/>
          </a:xfrm>
          <a:prstGeom prst="rect">
            <a:avLst/>
          </a:prstGeom>
          <a:noFill/>
          <a:ln>
            <a:noFill/>
          </a:ln>
        </p:spPr>
      </p:pic>
    </p:spTree>
    <p:extLst>
      <p:ext uri="{BB962C8B-B14F-4D97-AF65-F5344CB8AC3E}">
        <p14:creationId xmlns:p14="http://schemas.microsoft.com/office/powerpoint/2010/main" val="71945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9" name="Tittel 8">
            <a:extLst>
              <a:ext uri="{FF2B5EF4-FFF2-40B4-BE49-F238E27FC236}">
                <a16:creationId xmlns:a16="http://schemas.microsoft.com/office/drawing/2014/main" id="{9407668B-720E-E4A3-4691-F4865388E2CC}"/>
              </a:ext>
            </a:extLst>
          </p:cNvPr>
          <p:cNvSpPr>
            <a:spLocks noGrp="1"/>
          </p:cNvSpPr>
          <p:nvPr>
            <p:ph type="title"/>
          </p:nvPr>
        </p:nvSpPr>
        <p:spPr/>
        <p:txBody>
          <a:bodyPr/>
          <a:lstStyle/>
          <a:p>
            <a:r>
              <a:rPr lang="nb-NO" dirty="0">
                <a:latin typeface="Century Gothic" panose="020B0502020202020204" pitchFamily="34" charset="0"/>
              </a:rPr>
              <a:t>Opplevelse</a:t>
            </a:r>
          </a:p>
        </p:txBody>
      </p:sp>
      <p:pic>
        <p:nvPicPr>
          <p:cNvPr id="236" name="Google Shape;236;p25" descr="En illustrasjon av tre hender som viser tommel opp, tommel til siden og tommel ned.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13755" y="1404671"/>
            <a:ext cx="9162383" cy="3082476"/>
          </a:xfrm>
          <a:prstGeom prst="rect">
            <a:avLst/>
          </a:prstGeom>
          <a:noFill/>
          <a:ln>
            <a:noFill/>
          </a:ln>
        </p:spPr>
      </p:pic>
      <p:grpSp>
        <p:nvGrpSpPr>
          <p:cNvPr id="2" name="Gruppe 1">
            <a:extLst>
              <a:ext uri="{FF2B5EF4-FFF2-40B4-BE49-F238E27FC236}">
                <a16:creationId xmlns:a16="http://schemas.microsoft.com/office/drawing/2014/main" id="{B0402E15-A982-6275-5BD6-AACAF33E3EBE}"/>
              </a:ext>
              <a:ext uri="{C183D7F6-B498-43B3-948B-1728B52AA6E4}">
                <adec:decorative xmlns:adec="http://schemas.microsoft.com/office/drawing/2017/decorative" val="1"/>
              </a:ext>
            </a:extLst>
          </p:cNvPr>
          <p:cNvGrpSpPr/>
          <p:nvPr/>
        </p:nvGrpSpPr>
        <p:grpSpPr>
          <a:xfrm>
            <a:off x="10226587" y="812468"/>
            <a:ext cx="1299126" cy="1359027"/>
            <a:chOff x="10226587" y="812468"/>
            <a:chExt cx="1299126" cy="1359027"/>
          </a:xfrm>
        </p:grpSpPr>
        <p:pic>
          <p:nvPicPr>
            <p:cNvPr id="237" name="Google Shape;237;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226587" y="1564375"/>
              <a:ext cx="1299126" cy="605558"/>
            </a:xfrm>
            <a:prstGeom prst="rect">
              <a:avLst/>
            </a:prstGeom>
            <a:noFill/>
            <a:ln>
              <a:noFill/>
            </a:ln>
          </p:spPr>
        </p:pic>
        <p:sp>
          <p:nvSpPr>
            <p:cNvPr id="238" name="Google Shape;238;p25"/>
            <p:cNvSpPr txBox="1"/>
            <p:nvPr/>
          </p:nvSpPr>
          <p:spPr>
            <a:xfrm>
              <a:off x="10226638" y="1678895"/>
              <a:ext cx="12990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o-NO" sz="2000" b="1" dirty="0">
                  <a:solidFill>
                    <a:schemeClr val="dk1"/>
                  </a:solidFill>
                  <a:latin typeface="Amatic SC"/>
                  <a:ea typeface="Amatic SC"/>
                  <a:cs typeface="Amatic SC"/>
                  <a:sym typeface="Amatic SC"/>
                </a:rPr>
                <a:t>R</a:t>
              </a:r>
              <a:r>
                <a:rPr lang="no-NO" sz="2000" b="1" i="0" u="none" strike="noStrike" cap="none" dirty="0">
                  <a:solidFill>
                    <a:schemeClr val="dk1"/>
                  </a:solidFill>
                  <a:latin typeface="Amatic SC"/>
                  <a:ea typeface="Amatic SC"/>
                  <a:cs typeface="Amatic SC"/>
                  <a:sym typeface="Amatic SC"/>
                </a:rPr>
                <a:t>efleksjon</a:t>
              </a:r>
              <a:endParaRPr sz="1400" b="1" i="0" u="none" strike="noStrike" cap="none" dirty="0">
                <a:solidFill>
                  <a:srgbClr val="000000"/>
                </a:solidFill>
                <a:latin typeface="Arial"/>
                <a:ea typeface="Arial"/>
                <a:cs typeface="Arial"/>
                <a:sym typeface="Arial"/>
              </a:endParaRPr>
            </a:p>
          </p:txBody>
        </p:sp>
        <p:sp>
          <p:nvSpPr>
            <p:cNvPr id="240" name="Google Shape;240;p25"/>
            <p:cNvSpPr txBox="1"/>
            <p:nvPr/>
          </p:nvSpPr>
          <p:spPr>
            <a:xfrm>
              <a:off x="10704847" y="835635"/>
              <a:ext cx="356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1" name="Google Shape;251;p25"/>
            <p:cNvGrpSpPr/>
            <p:nvPr/>
          </p:nvGrpSpPr>
          <p:grpSpPr>
            <a:xfrm>
              <a:off x="10542321" y="812468"/>
              <a:ext cx="678600" cy="508000"/>
              <a:chOff x="8672439" y="1416785"/>
              <a:chExt cx="678600" cy="508000"/>
            </a:xfrm>
          </p:grpSpPr>
          <p:pic>
            <p:nvPicPr>
              <p:cNvPr id="252" name="Google Shape;252;p2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52709" y="1416785"/>
                <a:ext cx="520700" cy="508000"/>
              </a:xfrm>
              <a:prstGeom prst="rect">
                <a:avLst/>
              </a:prstGeom>
              <a:noFill/>
              <a:ln>
                <a:noFill/>
              </a:ln>
            </p:spPr>
          </p:pic>
          <p:sp>
            <p:nvSpPr>
              <p:cNvPr id="253" name="Google Shape;253;p25"/>
              <p:cNvSpPr txBox="1"/>
              <p:nvPr/>
            </p:nvSpPr>
            <p:spPr>
              <a:xfrm>
                <a:off x="8672439" y="1458417"/>
                <a:ext cx="6786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o-NO" sz="2400" b="1" dirty="0">
                    <a:latin typeface="Segoe Print" panose="02000800000000000000" pitchFamily="2" charset="0"/>
                    <a:ea typeface="Quattrocento Sans"/>
                    <a:cs typeface="Quattrocento Sans"/>
                    <a:sym typeface="Quattrocento Sans"/>
                  </a:rPr>
                  <a:t>10</a:t>
                </a:r>
                <a:endParaRPr sz="14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pic>
          <p:nvPicPr>
            <p:cNvPr id="254" name="Google Shape;254;p2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787661" y="1289943"/>
              <a:ext cx="190500" cy="457200"/>
            </a:xfrm>
            <a:prstGeom prst="rect">
              <a:avLst/>
            </a:prstGeom>
            <a:noFill/>
            <a:ln>
              <a:noFill/>
            </a:ln>
          </p:spPr>
        </p:pic>
      </p:grpSp>
      <p:sp>
        <p:nvSpPr>
          <p:cNvPr id="4" name="Google Shape;87;g15ea153f80b_0_0">
            <a:extLst>
              <a:ext uri="{FF2B5EF4-FFF2-40B4-BE49-F238E27FC236}">
                <a16:creationId xmlns:a16="http://schemas.microsoft.com/office/drawing/2014/main" id="{94B313F1-2ED4-002F-24AD-635F6F45C405}"/>
              </a:ext>
            </a:extLst>
          </p:cNvPr>
          <p:cNvSpPr/>
          <p:nvPr/>
        </p:nvSpPr>
        <p:spPr>
          <a:xfrm>
            <a:off x="497977" y="4496998"/>
            <a:ext cx="2664843" cy="1390414"/>
          </a:xfrm>
          <a:prstGeom prst="wedgeRoundRectCallout">
            <a:avLst>
              <a:gd name="adj1" fmla="val 40384"/>
              <a:gd name="adj2" fmla="val -72673"/>
              <a:gd name="adj3" fmla="val 16667"/>
            </a:avLst>
          </a:prstGeom>
          <a:solidFill>
            <a:schemeClr val="accent4">
              <a:lumMod val="60000"/>
              <a:lumOff val="40000"/>
            </a:schemeClr>
          </a:solidFill>
          <a:ln w="25400" cap="flat" cmpd="sng">
            <a:solidFill>
              <a:schemeClr val="accent4">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nb-NO" sz="1800" b="0" i="0" u="none" strike="noStrike" cap="none" dirty="0">
                <a:solidFill>
                  <a:srgbClr val="000000"/>
                </a:solidFill>
                <a:latin typeface="Century Gothic"/>
                <a:ea typeface="Century Gothic"/>
                <a:cs typeface="Century Gothic"/>
                <a:sym typeface="Century Gothic"/>
              </a:rPr>
              <a:t>Var du god på å lytte til hva de andre på gruppa hadde å si?</a:t>
            </a:r>
          </a:p>
        </p:txBody>
      </p:sp>
      <p:sp>
        <p:nvSpPr>
          <p:cNvPr id="5" name="Google Shape;87;g15ea153f80b_0_0">
            <a:extLst>
              <a:ext uri="{FF2B5EF4-FFF2-40B4-BE49-F238E27FC236}">
                <a16:creationId xmlns:a16="http://schemas.microsoft.com/office/drawing/2014/main" id="{D055C061-E9A2-2D56-361C-03B69EB8C8B1}"/>
              </a:ext>
            </a:extLst>
          </p:cNvPr>
          <p:cNvSpPr/>
          <p:nvPr/>
        </p:nvSpPr>
        <p:spPr>
          <a:xfrm>
            <a:off x="3285583" y="4496998"/>
            <a:ext cx="2664843" cy="1390414"/>
          </a:xfrm>
          <a:prstGeom prst="wedgeRoundRectCallout">
            <a:avLst>
              <a:gd name="adj1" fmla="val 26658"/>
              <a:gd name="adj2" fmla="val -75065"/>
              <a:gd name="adj3" fmla="val 16667"/>
            </a:avLst>
          </a:prstGeom>
          <a:solidFill>
            <a:schemeClr val="accent4">
              <a:lumMod val="60000"/>
              <a:lumOff val="40000"/>
            </a:schemeClr>
          </a:solidFill>
          <a:ln w="25400" cap="flat" cmpd="sng">
            <a:solidFill>
              <a:schemeClr val="accent4">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nb-NO" sz="1800" b="0" i="0" u="none" strike="noStrike" cap="none" dirty="0">
                <a:solidFill>
                  <a:srgbClr val="000000"/>
                </a:solidFill>
                <a:latin typeface="Century Gothic"/>
                <a:ea typeface="Century Gothic"/>
                <a:cs typeface="Century Gothic"/>
                <a:sym typeface="Century Gothic"/>
              </a:rPr>
              <a:t>Var det gøy?</a:t>
            </a:r>
          </a:p>
        </p:txBody>
      </p:sp>
      <p:sp>
        <p:nvSpPr>
          <p:cNvPr id="6" name="Google Shape;87;g15ea153f80b_0_0">
            <a:extLst>
              <a:ext uri="{FF2B5EF4-FFF2-40B4-BE49-F238E27FC236}">
                <a16:creationId xmlns:a16="http://schemas.microsoft.com/office/drawing/2014/main" id="{1674F9E4-F107-68FD-861C-ADEFE31AE723}"/>
              </a:ext>
            </a:extLst>
          </p:cNvPr>
          <p:cNvSpPr/>
          <p:nvPr/>
        </p:nvSpPr>
        <p:spPr>
          <a:xfrm>
            <a:off x="6073189" y="4487147"/>
            <a:ext cx="2664843" cy="1390414"/>
          </a:xfrm>
          <a:prstGeom prst="wedgeRoundRectCallout">
            <a:avLst>
              <a:gd name="adj1" fmla="val -31987"/>
              <a:gd name="adj2" fmla="val -73869"/>
              <a:gd name="adj3" fmla="val 16667"/>
            </a:avLst>
          </a:prstGeom>
          <a:solidFill>
            <a:schemeClr val="accent4">
              <a:lumMod val="60000"/>
              <a:lumOff val="40000"/>
            </a:schemeClr>
          </a:solidFill>
          <a:ln w="25400" cap="flat" cmpd="sng">
            <a:solidFill>
              <a:schemeClr val="accent4">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nb-NO" sz="1800" b="0" i="0" u="none" strike="noStrike" cap="none" dirty="0">
                <a:solidFill>
                  <a:srgbClr val="000000"/>
                </a:solidFill>
                <a:latin typeface="Century Gothic"/>
                <a:ea typeface="Century Gothic"/>
                <a:cs typeface="Century Gothic"/>
                <a:sym typeface="Century Gothic"/>
              </a:rPr>
              <a:t>Var det vanskelig å komme på en idé?</a:t>
            </a:r>
          </a:p>
        </p:txBody>
      </p:sp>
      <p:sp>
        <p:nvSpPr>
          <p:cNvPr id="7" name="Google Shape;87;g15ea153f80b_0_0">
            <a:extLst>
              <a:ext uri="{FF2B5EF4-FFF2-40B4-BE49-F238E27FC236}">
                <a16:creationId xmlns:a16="http://schemas.microsoft.com/office/drawing/2014/main" id="{3C0D7186-5E8A-7CD2-836A-F081CD173A85}"/>
              </a:ext>
            </a:extLst>
          </p:cNvPr>
          <p:cNvSpPr/>
          <p:nvPr/>
        </p:nvSpPr>
        <p:spPr>
          <a:xfrm>
            <a:off x="8860795" y="4496998"/>
            <a:ext cx="2664843" cy="1390414"/>
          </a:xfrm>
          <a:prstGeom prst="wedgeRoundRectCallout">
            <a:avLst>
              <a:gd name="adj1" fmla="val -40721"/>
              <a:gd name="adj2" fmla="val -78652"/>
              <a:gd name="adj3" fmla="val 16667"/>
            </a:avLst>
          </a:prstGeom>
          <a:solidFill>
            <a:schemeClr val="accent4">
              <a:lumMod val="60000"/>
              <a:lumOff val="40000"/>
            </a:schemeClr>
          </a:solidFill>
          <a:ln w="25400" cap="flat" cmpd="sng">
            <a:solidFill>
              <a:schemeClr val="accent4">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nb-NO" sz="1800" b="0" i="0" u="none" strike="noStrike" cap="none" dirty="0">
                <a:solidFill>
                  <a:srgbClr val="000000"/>
                </a:solidFill>
                <a:latin typeface="Century Gothic"/>
                <a:ea typeface="Century Gothic"/>
                <a:cs typeface="Century Gothic"/>
                <a:sym typeface="Century Gothic"/>
              </a:rPr>
              <a:t>Klarer du komme på en  ting ved bygget du er spesielt fornøyd med? </a:t>
            </a:r>
          </a:p>
        </p:txBody>
      </p:sp>
    </p:spTree>
    <p:extLst>
      <p:ext uri="{BB962C8B-B14F-4D97-AF65-F5344CB8AC3E}">
        <p14:creationId xmlns:p14="http://schemas.microsoft.com/office/powerpoint/2010/main" val="35667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838200" y="150345"/>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no-NO" dirty="0">
                <a:solidFill>
                  <a:schemeClr val="dk1"/>
                </a:solidFill>
                <a:latin typeface="Century Gothic"/>
                <a:ea typeface="Century Gothic"/>
                <a:cs typeface="Century Gothic"/>
                <a:sym typeface="Century Gothic"/>
              </a:rPr>
              <a:t>Håndskygger</a:t>
            </a:r>
            <a:endParaRPr dirty="0">
              <a:solidFill>
                <a:srgbClr val="548135"/>
              </a:solidFill>
            </a:endParaRPr>
          </a:p>
        </p:txBody>
      </p:sp>
      <p:grpSp>
        <p:nvGrpSpPr>
          <p:cNvPr id="2" name="Gruppe 1">
            <a:extLst>
              <a:ext uri="{FF2B5EF4-FFF2-40B4-BE49-F238E27FC236}">
                <a16:creationId xmlns:a16="http://schemas.microsoft.com/office/drawing/2014/main" id="{0B989307-E0D5-A64B-2ACA-BDB607975A99}"/>
              </a:ext>
              <a:ext uri="{C183D7F6-B498-43B3-948B-1728B52AA6E4}">
                <adec:decorative xmlns:adec="http://schemas.microsoft.com/office/drawing/2017/decorative" val="1"/>
              </a:ext>
            </a:extLst>
          </p:cNvPr>
          <p:cNvGrpSpPr/>
          <p:nvPr/>
        </p:nvGrpSpPr>
        <p:grpSpPr>
          <a:xfrm>
            <a:off x="10414000" y="812468"/>
            <a:ext cx="939800" cy="1644681"/>
            <a:chOff x="10414000" y="812468"/>
            <a:chExt cx="939800" cy="1644681"/>
          </a:xfrm>
        </p:grpSpPr>
        <p:grpSp>
          <p:nvGrpSpPr>
            <p:cNvPr id="66" name="Google Shape;66;p2"/>
            <p:cNvGrpSpPr/>
            <p:nvPr/>
          </p:nvGrpSpPr>
          <p:grpSpPr>
            <a:xfrm>
              <a:off x="10622591" y="812468"/>
              <a:ext cx="520700" cy="508000"/>
              <a:chOff x="8752709" y="1416785"/>
              <a:chExt cx="520700" cy="508000"/>
            </a:xfrm>
          </p:grpSpPr>
          <p:pic>
            <p:nvPicPr>
              <p:cNvPr id="67" name="Google Shape;67;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52709" y="1416785"/>
                <a:ext cx="520700" cy="508000"/>
              </a:xfrm>
              <a:prstGeom prst="rect">
                <a:avLst/>
              </a:prstGeom>
              <a:noFill/>
              <a:ln>
                <a:noFill/>
              </a:ln>
            </p:spPr>
          </p:pic>
          <p:sp>
            <p:nvSpPr>
              <p:cNvPr id="68" name="Google Shape;68;p2"/>
              <p:cNvSpPr txBox="1"/>
              <p:nvPr/>
            </p:nvSpPr>
            <p:spPr>
              <a:xfrm>
                <a:off x="8844201" y="1458424"/>
                <a:ext cx="35618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o-NO" sz="2400" b="1" i="0" u="none" strike="noStrike" cap="none" dirty="0">
                    <a:solidFill>
                      <a:srgbClr val="000000"/>
                    </a:solidFill>
                    <a:latin typeface="Segoe Print" panose="02000800000000000000" pitchFamily="2" charset="0"/>
                    <a:ea typeface="Quattrocento Sans"/>
                    <a:cs typeface="Quattrocento Sans"/>
                    <a:sym typeface="Quattrocento Sans"/>
                  </a:rPr>
                  <a:t>1</a:t>
                </a:r>
                <a:endParaRPr sz="14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pic>
          <p:nvPicPr>
            <p:cNvPr id="69" name="Google Shape;69;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14000" y="1441149"/>
              <a:ext cx="939800" cy="1016000"/>
            </a:xfrm>
            <a:prstGeom prst="rect">
              <a:avLst/>
            </a:prstGeom>
            <a:noFill/>
            <a:ln>
              <a:noFill/>
            </a:ln>
          </p:spPr>
        </p:pic>
        <p:pic>
          <p:nvPicPr>
            <p:cNvPr id="70" name="Google Shape;70;p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88650" y="1288916"/>
              <a:ext cx="190500" cy="457200"/>
            </a:xfrm>
            <a:prstGeom prst="rect">
              <a:avLst/>
            </a:prstGeom>
            <a:noFill/>
            <a:ln>
              <a:noFill/>
            </a:ln>
          </p:spPr>
        </p:pic>
        <p:sp>
          <p:nvSpPr>
            <p:cNvPr id="71" name="Google Shape;71;p2"/>
            <p:cNvSpPr txBox="1"/>
            <p:nvPr/>
          </p:nvSpPr>
          <p:spPr>
            <a:xfrm>
              <a:off x="10542706" y="1747056"/>
              <a:ext cx="76359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o-NO" sz="2000" b="1" i="0" u="none" strike="noStrike" cap="none">
                  <a:solidFill>
                    <a:srgbClr val="000000"/>
                  </a:solidFill>
                  <a:latin typeface="Amatic SC"/>
                  <a:ea typeface="Amatic SC"/>
                  <a:cs typeface="Amatic SC"/>
                  <a:sym typeface="Amatic SC"/>
                </a:rPr>
                <a:t>Starter</a:t>
              </a:r>
              <a:endParaRPr sz="1400" b="1" i="0" u="none" strike="noStrike" cap="none">
                <a:solidFill>
                  <a:srgbClr val="000000"/>
                </a:solidFill>
                <a:latin typeface="Arial"/>
                <a:ea typeface="Arial"/>
                <a:cs typeface="Arial"/>
                <a:sym typeface="Arial"/>
              </a:endParaRPr>
            </a:p>
          </p:txBody>
        </p:sp>
      </p:grpSp>
      <p:sp>
        <p:nvSpPr>
          <p:cNvPr id="72" name="Google Shape;72;p2"/>
          <p:cNvSpPr txBox="1"/>
          <p:nvPr/>
        </p:nvSpPr>
        <p:spPr>
          <a:xfrm>
            <a:off x="2560009" y="1315772"/>
            <a:ext cx="6287877" cy="3119406"/>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no-NO" sz="3200" b="0" i="0" u="none" strike="noStrike" cap="none">
                <a:solidFill>
                  <a:schemeClr val="dk1"/>
                </a:solidFill>
                <a:latin typeface="Century Gothic"/>
                <a:ea typeface="Century Gothic"/>
                <a:cs typeface="Century Gothic"/>
                <a:sym typeface="Century Gothic"/>
              </a:rPr>
              <a:t>Hvor mange håndskygger klarer dere å  lage?</a:t>
            </a:r>
            <a:endParaRPr sz="3200" b="0" i="0" u="none" strike="noStrike" cap="none">
              <a:solidFill>
                <a:srgbClr val="000000"/>
              </a:solidFill>
              <a:latin typeface="Arial"/>
              <a:ea typeface="Arial"/>
              <a:cs typeface="Arial"/>
              <a:sym typeface="Arial"/>
            </a:endParaRPr>
          </a:p>
        </p:txBody>
      </p:sp>
      <p:pic>
        <p:nvPicPr>
          <p:cNvPr id="73" name="Google Shape;73;p2" descr="En illustrasjon av hender som lager håndskygger. Håndskyggene skal illustrere en hund, en snegle og en høne. "/>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24150" y="3870989"/>
            <a:ext cx="6743700" cy="260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5ea153f80b_0_0"/>
          <p:cNvSpPr txBox="1">
            <a:spLocks noGrp="1"/>
          </p:cNvSpPr>
          <p:nvPr>
            <p:ph type="title"/>
          </p:nvPr>
        </p:nvSpPr>
        <p:spPr>
          <a:xfrm>
            <a:off x="838200" y="150345"/>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None/>
            </a:pPr>
            <a:r>
              <a:rPr lang="no-NO" dirty="0">
                <a:latin typeface="Century Gothic"/>
                <a:ea typeface="Century Gothic"/>
                <a:cs typeface="Century Gothic"/>
                <a:sym typeface="Century Gothic"/>
              </a:rPr>
              <a:t>Bli kjent med materialene</a:t>
            </a:r>
            <a:endParaRPr dirty="0">
              <a:latin typeface="Century Gothic"/>
              <a:ea typeface="Century Gothic"/>
              <a:cs typeface="Century Gothic"/>
              <a:sym typeface="Century Gothic"/>
            </a:endParaRPr>
          </a:p>
        </p:txBody>
      </p:sp>
      <p:grpSp>
        <p:nvGrpSpPr>
          <p:cNvPr id="2" name="Gruppe 1">
            <a:extLst>
              <a:ext uri="{FF2B5EF4-FFF2-40B4-BE49-F238E27FC236}">
                <a16:creationId xmlns:a16="http://schemas.microsoft.com/office/drawing/2014/main" id="{1E929CEE-8DF0-DDD1-999A-F2DFD47A3332}"/>
              </a:ext>
              <a:ext uri="{C183D7F6-B498-43B3-948B-1728B52AA6E4}">
                <adec:decorative xmlns:adec="http://schemas.microsoft.com/office/drawing/2017/decorative" val="1"/>
              </a:ext>
            </a:extLst>
          </p:cNvPr>
          <p:cNvGrpSpPr/>
          <p:nvPr/>
        </p:nvGrpSpPr>
        <p:grpSpPr>
          <a:xfrm>
            <a:off x="10139732" y="812468"/>
            <a:ext cx="1400617" cy="1845299"/>
            <a:chOff x="10139732" y="812468"/>
            <a:chExt cx="1400617" cy="1845299"/>
          </a:xfrm>
        </p:grpSpPr>
        <p:grpSp>
          <p:nvGrpSpPr>
            <p:cNvPr id="79" name="Google Shape;79;g15ea153f80b_0_0"/>
            <p:cNvGrpSpPr/>
            <p:nvPr/>
          </p:nvGrpSpPr>
          <p:grpSpPr>
            <a:xfrm>
              <a:off x="10622591" y="812468"/>
              <a:ext cx="520700" cy="508000"/>
              <a:chOff x="8752709" y="1416785"/>
              <a:chExt cx="520700" cy="508000"/>
            </a:xfrm>
          </p:grpSpPr>
          <p:pic>
            <p:nvPicPr>
              <p:cNvPr id="80" name="Google Shape;80;g15ea153f80b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52709" y="1416785"/>
                <a:ext cx="520700" cy="508000"/>
              </a:xfrm>
              <a:prstGeom prst="rect">
                <a:avLst/>
              </a:prstGeom>
              <a:noFill/>
              <a:ln>
                <a:noFill/>
              </a:ln>
            </p:spPr>
          </p:pic>
          <p:sp>
            <p:nvSpPr>
              <p:cNvPr id="81" name="Google Shape;81;g15ea153f80b_0_0"/>
              <p:cNvSpPr txBox="1"/>
              <p:nvPr/>
            </p:nvSpPr>
            <p:spPr>
              <a:xfrm>
                <a:off x="8844201" y="1458424"/>
                <a:ext cx="356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o-NO" sz="2400" b="1" dirty="0">
                    <a:latin typeface="Segoe Print" panose="02000800000000000000" pitchFamily="2" charset="0"/>
                    <a:ea typeface="Quattrocento Sans"/>
                    <a:cs typeface="Quattrocento Sans"/>
                    <a:sym typeface="Quattrocento Sans"/>
                  </a:rPr>
                  <a:t>2</a:t>
                </a:r>
                <a:endParaRPr sz="14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pic>
          <p:nvPicPr>
            <p:cNvPr id="82" name="Google Shape;82;g15ea153f80b_0_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139732" y="1475054"/>
              <a:ext cx="1400617" cy="1182713"/>
            </a:xfrm>
            <a:prstGeom prst="rect">
              <a:avLst/>
            </a:prstGeom>
            <a:noFill/>
            <a:ln>
              <a:noFill/>
            </a:ln>
          </p:spPr>
        </p:pic>
        <p:sp>
          <p:nvSpPr>
            <p:cNvPr id="83" name="Google Shape;83;g15ea153f80b_0_0"/>
            <p:cNvSpPr txBox="1"/>
            <p:nvPr/>
          </p:nvSpPr>
          <p:spPr>
            <a:xfrm>
              <a:off x="10246195" y="1712468"/>
              <a:ext cx="1246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o-NO" sz="2000" b="1" i="0" u="none" strike="noStrike" cap="none" dirty="0">
                  <a:solidFill>
                    <a:srgbClr val="000000"/>
                  </a:solidFill>
                  <a:latin typeface="Amatic SC"/>
                  <a:ea typeface="Amatic SC"/>
                  <a:cs typeface="Amatic SC"/>
                  <a:sym typeface="Amatic SC"/>
                </a:rPr>
                <a:t>Bli kjent med materialene</a:t>
              </a:r>
              <a:endParaRPr sz="1400" b="0" i="0" u="none" strike="noStrike" cap="none" dirty="0">
                <a:solidFill>
                  <a:srgbClr val="000000"/>
                </a:solidFill>
                <a:latin typeface="Arial"/>
                <a:ea typeface="Arial"/>
                <a:cs typeface="Arial"/>
                <a:sym typeface="Arial"/>
              </a:endParaRPr>
            </a:p>
          </p:txBody>
        </p:sp>
        <p:pic>
          <p:nvPicPr>
            <p:cNvPr id="84" name="Google Shape;84;g15ea153f80b_0_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88650" y="1288916"/>
              <a:ext cx="190500" cy="457200"/>
            </a:xfrm>
            <a:prstGeom prst="rect">
              <a:avLst/>
            </a:prstGeom>
            <a:noFill/>
            <a:ln>
              <a:noFill/>
            </a:ln>
          </p:spPr>
        </p:pic>
      </p:grpSp>
      <p:grpSp>
        <p:nvGrpSpPr>
          <p:cNvPr id="3" name="Gruppe 2" descr="Et materialekort som viser ulike materialer man skal bruke til å lage en figur. ">
            <a:extLst>
              <a:ext uri="{FF2B5EF4-FFF2-40B4-BE49-F238E27FC236}">
                <a16:creationId xmlns:a16="http://schemas.microsoft.com/office/drawing/2014/main" id="{7F9B41A7-E670-2BD7-344E-3DFCB7DB4D45}"/>
              </a:ext>
            </a:extLst>
          </p:cNvPr>
          <p:cNvGrpSpPr/>
          <p:nvPr/>
        </p:nvGrpSpPr>
        <p:grpSpPr>
          <a:xfrm>
            <a:off x="548600" y="1894467"/>
            <a:ext cx="9591130" cy="2908270"/>
            <a:chOff x="548600" y="1894467"/>
            <a:chExt cx="9591130" cy="2908270"/>
          </a:xfrm>
        </p:grpSpPr>
        <p:pic>
          <p:nvPicPr>
            <p:cNvPr id="85" name="Google Shape;85;g15ea153f80b_0_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767618" y="1894467"/>
              <a:ext cx="1416466" cy="1485757"/>
            </a:xfrm>
            <a:prstGeom prst="rect">
              <a:avLst/>
            </a:prstGeom>
            <a:noFill/>
            <a:ln>
              <a:noFill/>
            </a:ln>
          </p:spPr>
        </p:pic>
        <p:pic>
          <p:nvPicPr>
            <p:cNvPr id="86" name="Google Shape;86;g15ea153f80b_0_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40873" y="2220942"/>
              <a:ext cx="4998857" cy="2416115"/>
            </a:xfrm>
            <a:prstGeom prst="rect">
              <a:avLst/>
            </a:prstGeom>
            <a:noFill/>
            <a:ln>
              <a:noFill/>
            </a:ln>
          </p:spPr>
        </p:pic>
        <p:pic>
          <p:nvPicPr>
            <p:cNvPr id="88" name="Google Shape;88;g15ea153f80b_0_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48600" y="2440362"/>
              <a:ext cx="3319049" cy="2362375"/>
            </a:xfrm>
            <a:prstGeom prst="rect">
              <a:avLst/>
            </a:prstGeom>
            <a:noFill/>
            <a:ln>
              <a:noFill/>
            </a:ln>
          </p:spPr>
        </p:pic>
        <p:pic>
          <p:nvPicPr>
            <p:cNvPr id="89" name="Google Shape;89;g15ea153f80b_0_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4462595" y="3392942"/>
              <a:ext cx="190500" cy="457200"/>
            </a:xfrm>
            <a:prstGeom prst="rect">
              <a:avLst/>
            </a:prstGeom>
            <a:noFill/>
            <a:ln>
              <a:noFill/>
            </a:ln>
          </p:spPr>
        </p:pic>
      </p:grpSp>
      <p:sp>
        <p:nvSpPr>
          <p:cNvPr id="87" name="Google Shape;87;g15ea153f80b_0_0"/>
          <p:cNvSpPr/>
          <p:nvPr/>
        </p:nvSpPr>
        <p:spPr>
          <a:xfrm>
            <a:off x="6539735" y="4963532"/>
            <a:ext cx="4043730" cy="1182713"/>
          </a:xfrm>
          <a:prstGeom prst="wedgeRoundRectCallout">
            <a:avLst>
              <a:gd name="adj1" fmla="val -24371"/>
              <a:gd name="adj2" fmla="val -82239"/>
              <a:gd name="adj3" fmla="val 16667"/>
            </a:avLst>
          </a:prstGeom>
          <a:solidFill>
            <a:schemeClr val="accent4">
              <a:lumMod val="60000"/>
              <a:lumOff val="40000"/>
            </a:schemeClr>
          </a:solidFill>
          <a:ln w="25400" cap="flat" cmpd="sng">
            <a:solidFill>
              <a:schemeClr val="accent4">
                <a:lumMod val="7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o-NO" sz="1800" b="0" i="0" u="none" strike="noStrike" cap="none" dirty="0">
                <a:solidFill>
                  <a:schemeClr val="tx1"/>
                </a:solidFill>
                <a:latin typeface="Century Gothic"/>
                <a:ea typeface="Century Gothic"/>
                <a:cs typeface="Century Gothic"/>
                <a:sym typeface="Century Gothic"/>
              </a:rPr>
              <a:t>Tror du materialet som din figur er laget av slipper gjennom lys?</a:t>
            </a:r>
            <a:endParaRPr sz="1400" b="0" i="0" u="none" strike="noStrike" cap="none" dirty="0">
              <a:solidFill>
                <a:schemeClr val="tx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15ea153f80b_0_19"/>
          <p:cNvSpPr txBox="1">
            <a:spLocks noGrp="1"/>
          </p:cNvSpPr>
          <p:nvPr>
            <p:ph type="title"/>
          </p:nvPr>
        </p:nvSpPr>
        <p:spPr>
          <a:xfrm>
            <a:off x="838200" y="150345"/>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None/>
            </a:pPr>
            <a:r>
              <a:rPr lang="no-NO" dirty="0">
                <a:latin typeface="Century Gothic"/>
                <a:ea typeface="Century Gothic"/>
                <a:cs typeface="Century Gothic"/>
                <a:sym typeface="Century Gothic"/>
              </a:rPr>
              <a:t>Oppdrag</a:t>
            </a:r>
            <a:endParaRPr dirty="0">
              <a:latin typeface="Century Gothic"/>
              <a:ea typeface="Century Gothic"/>
              <a:cs typeface="Century Gothic"/>
              <a:sym typeface="Century Gothic"/>
            </a:endParaRPr>
          </a:p>
        </p:txBody>
      </p:sp>
      <p:grpSp>
        <p:nvGrpSpPr>
          <p:cNvPr id="2" name="Gruppe 1">
            <a:extLst>
              <a:ext uri="{FF2B5EF4-FFF2-40B4-BE49-F238E27FC236}">
                <a16:creationId xmlns:a16="http://schemas.microsoft.com/office/drawing/2014/main" id="{F81842FF-AA05-053E-F929-C13585D3D562}"/>
              </a:ext>
              <a:ext uri="{C183D7F6-B498-43B3-948B-1728B52AA6E4}">
                <adec:decorative xmlns:adec="http://schemas.microsoft.com/office/drawing/2017/decorative" val="1"/>
              </a:ext>
            </a:extLst>
          </p:cNvPr>
          <p:cNvGrpSpPr/>
          <p:nvPr/>
        </p:nvGrpSpPr>
        <p:grpSpPr>
          <a:xfrm>
            <a:off x="10139732" y="822685"/>
            <a:ext cx="1400617" cy="1449460"/>
            <a:chOff x="10139732" y="822685"/>
            <a:chExt cx="1400617" cy="1449460"/>
          </a:xfrm>
        </p:grpSpPr>
        <p:pic>
          <p:nvPicPr>
            <p:cNvPr id="95" name="Google Shape;95;g15ea153f80b_0_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139732" y="1475054"/>
              <a:ext cx="1400617" cy="797091"/>
            </a:xfrm>
            <a:prstGeom prst="rect">
              <a:avLst/>
            </a:prstGeom>
            <a:noFill/>
            <a:ln>
              <a:noFill/>
            </a:ln>
          </p:spPr>
        </p:pic>
        <p:sp>
          <p:nvSpPr>
            <p:cNvPr id="96" name="Google Shape;96;g15ea153f80b_0_19"/>
            <p:cNvSpPr txBox="1"/>
            <p:nvPr/>
          </p:nvSpPr>
          <p:spPr>
            <a:xfrm>
              <a:off x="10246195" y="1712468"/>
              <a:ext cx="12465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o-NO" sz="2000" b="1">
                  <a:latin typeface="Amatic SC"/>
                  <a:ea typeface="Amatic SC"/>
                  <a:cs typeface="Amatic SC"/>
                  <a:sym typeface="Amatic SC"/>
                </a:rPr>
                <a:t>Oppdrag</a:t>
              </a:r>
              <a:endParaRPr sz="1400" b="0" i="0" u="none" strike="noStrike" cap="none">
                <a:solidFill>
                  <a:srgbClr val="000000"/>
                </a:solidFill>
                <a:latin typeface="Arial"/>
                <a:ea typeface="Arial"/>
                <a:cs typeface="Arial"/>
                <a:sym typeface="Arial"/>
              </a:endParaRPr>
            </a:p>
          </p:txBody>
        </p:sp>
        <p:pic>
          <p:nvPicPr>
            <p:cNvPr id="97" name="Google Shape;97;g15ea153f80b_0_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88650" y="1288916"/>
              <a:ext cx="190500" cy="457200"/>
            </a:xfrm>
            <a:prstGeom prst="rect">
              <a:avLst/>
            </a:prstGeom>
            <a:noFill/>
            <a:ln>
              <a:noFill/>
            </a:ln>
          </p:spPr>
        </p:pic>
        <p:grpSp>
          <p:nvGrpSpPr>
            <p:cNvPr id="98" name="Google Shape;98;g15ea153f80b_0_19"/>
            <p:cNvGrpSpPr/>
            <p:nvPr/>
          </p:nvGrpSpPr>
          <p:grpSpPr>
            <a:xfrm>
              <a:off x="10634367" y="822685"/>
              <a:ext cx="520700" cy="508000"/>
              <a:chOff x="2541599" y="1511990"/>
              <a:chExt cx="520700" cy="508000"/>
            </a:xfrm>
          </p:grpSpPr>
          <p:pic>
            <p:nvPicPr>
              <p:cNvPr id="99" name="Google Shape;99;g15ea153f80b_0_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541599" y="1511990"/>
                <a:ext cx="520700" cy="508000"/>
              </a:xfrm>
              <a:prstGeom prst="rect">
                <a:avLst/>
              </a:prstGeom>
              <a:noFill/>
              <a:ln>
                <a:noFill/>
              </a:ln>
            </p:spPr>
          </p:pic>
          <p:sp>
            <p:nvSpPr>
              <p:cNvPr id="100" name="Google Shape;100;g15ea153f80b_0_19"/>
              <p:cNvSpPr txBox="1"/>
              <p:nvPr/>
            </p:nvSpPr>
            <p:spPr>
              <a:xfrm>
                <a:off x="2623855" y="1535157"/>
                <a:ext cx="356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o-NO" sz="2400" b="1" i="0" u="none" strike="noStrike" cap="none" dirty="0">
                    <a:solidFill>
                      <a:srgbClr val="000000"/>
                    </a:solidFill>
                    <a:latin typeface="Segoe Print" panose="02000800000000000000" pitchFamily="2" charset="0"/>
                    <a:ea typeface="Quattrocento Sans"/>
                    <a:cs typeface="Quattrocento Sans"/>
                    <a:sym typeface="Quattrocento Sans"/>
                  </a:rPr>
                  <a:t>3</a:t>
                </a:r>
                <a:endParaRPr sz="14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grpSp>
      <p:sp>
        <p:nvSpPr>
          <p:cNvPr id="104" name="Google Shape;104;g15ea153f80b_0_19"/>
          <p:cNvSpPr txBox="1">
            <a:spLocks noGrp="1"/>
          </p:cNvSpPr>
          <p:nvPr>
            <p:ph type="body" idx="1"/>
          </p:nvPr>
        </p:nvSpPr>
        <p:spPr>
          <a:xfrm>
            <a:off x="838200" y="1981200"/>
            <a:ext cx="9137073" cy="2022764"/>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no-NO" dirty="0">
                <a:latin typeface="Century Gothic"/>
                <a:ea typeface="Century Gothic"/>
                <a:cs typeface="Century Gothic"/>
                <a:sym typeface="Century Gothic"/>
              </a:rPr>
              <a:t>Lag et bygg som skal inngå som </a:t>
            </a:r>
            <a:br>
              <a:rPr lang="nb-NO" dirty="0">
                <a:latin typeface="Century Gothic"/>
                <a:ea typeface="Century Gothic"/>
                <a:cs typeface="Century Gothic"/>
                <a:sym typeface="Century Gothic"/>
              </a:rPr>
            </a:br>
            <a:r>
              <a:rPr lang="no-NO" dirty="0">
                <a:latin typeface="Century Gothic"/>
                <a:ea typeface="Century Gothic"/>
                <a:cs typeface="Century Gothic"/>
                <a:sym typeface="Century Gothic"/>
              </a:rPr>
              <a:t>en del av klassens </a:t>
            </a:r>
            <a:r>
              <a:rPr lang="nb-NO" dirty="0" err="1">
                <a:latin typeface="Century Gothic"/>
                <a:ea typeface="Century Gothic"/>
                <a:cs typeface="Century Gothic"/>
                <a:sym typeface="Century Gothic"/>
              </a:rPr>
              <a:t>S</a:t>
            </a:r>
            <a:r>
              <a:rPr lang="no-NO" dirty="0" err="1">
                <a:latin typeface="Century Gothic"/>
                <a:ea typeface="Century Gothic"/>
                <a:cs typeface="Century Gothic"/>
                <a:sym typeface="Century Gothic"/>
              </a:rPr>
              <a:t>kyggeby</a:t>
            </a:r>
            <a:endParaRPr dirty="0">
              <a:solidFill>
                <a:schemeClr val="tx1"/>
              </a:solidFill>
              <a:latin typeface="Century Gothic"/>
              <a:ea typeface="Century Gothic"/>
              <a:cs typeface="Century Gothic"/>
              <a:sym typeface="Century Gothic"/>
            </a:endParaRPr>
          </a:p>
        </p:txBody>
      </p:sp>
      <p:pic>
        <p:nvPicPr>
          <p:cNvPr id="101" name="Google Shape;101;g15ea153f80b_0_19" descr="En illustrasjon av en strektegning av en jente og en gut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27982" y="3193473"/>
            <a:ext cx="2336035" cy="25903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8"/>
          <p:cNvSpPr txBox="1">
            <a:spLocks noGrp="1"/>
          </p:cNvSpPr>
          <p:nvPr>
            <p:ph type="title"/>
          </p:nvPr>
        </p:nvSpPr>
        <p:spPr>
          <a:xfrm>
            <a:off x="838200" y="150345"/>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no-NO" dirty="0">
                <a:latin typeface="Century Gothic"/>
                <a:ea typeface="Century Gothic"/>
                <a:cs typeface="Century Gothic"/>
                <a:sym typeface="Century Gothic"/>
              </a:rPr>
              <a:t>Idéutvikling</a:t>
            </a:r>
            <a:endParaRPr dirty="0"/>
          </a:p>
        </p:txBody>
      </p:sp>
      <p:grpSp>
        <p:nvGrpSpPr>
          <p:cNvPr id="2" name="Gruppe 1">
            <a:extLst>
              <a:ext uri="{FF2B5EF4-FFF2-40B4-BE49-F238E27FC236}">
                <a16:creationId xmlns:a16="http://schemas.microsoft.com/office/drawing/2014/main" id="{76350235-550A-EB7D-9D9D-4CE667F800AB}"/>
              </a:ext>
              <a:ext uri="{C183D7F6-B498-43B3-948B-1728B52AA6E4}">
                <adec:decorative xmlns:adec="http://schemas.microsoft.com/office/drawing/2017/decorative" val="1"/>
              </a:ext>
            </a:extLst>
          </p:cNvPr>
          <p:cNvGrpSpPr/>
          <p:nvPr/>
        </p:nvGrpSpPr>
        <p:grpSpPr>
          <a:xfrm>
            <a:off x="9637841" y="630799"/>
            <a:ext cx="1554917" cy="2409767"/>
            <a:chOff x="9637841" y="630799"/>
            <a:chExt cx="1554917" cy="2409767"/>
          </a:xfrm>
        </p:grpSpPr>
        <p:grpSp>
          <p:nvGrpSpPr>
            <p:cNvPr id="110" name="Google Shape;110;p8"/>
            <p:cNvGrpSpPr/>
            <p:nvPr/>
          </p:nvGrpSpPr>
          <p:grpSpPr>
            <a:xfrm>
              <a:off x="9667767" y="630799"/>
              <a:ext cx="1473200" cy="863600"/>
              <a:chOff x="9292642" y="625880"/>
              <a:chExt cx="1473200" cy="863600"/>
            </a:xfrm>
          </p:grpSpPr>
          <p:pic>
            <p:nvPicPr>
              <p:cNvPr id="111" name="Google Shape;111;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92642" y="625880"/>
                <a:ext cx="1473200" cy="863600"/>
              </a:xfrm>
              <a:prstGeom prst="rect">
                <a:avLst/>
              </a:prstGeom>
              <a:solidFill>
                <a:schemeClr val="lt1"/>
              </a:solidFill>
              <a:ln>
                <a:noFill/>
              </a:ln>
            </p:spPr>
          </p:pic>
          <p:sp>
            <p:nvSpPr>
              <p:cNvPr id="112" name="Google Shape;112;p8"/>
              <p:cNvSpPr txBox="1"/>
              <p:nvPr/>
            </p:nvSpPr>
            <p:spPr>
              <a:xfrm>
                <a:off x="9834604" y="836406"/>
                <a:ext cx="35618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o-NO" sz="2400" b="1" i="0" u="none" strike="noStrike" cap="none" dirty="0">
                    <a:solidFill>
                      <a:srgbClr val="000000"/>
                    </a:solidFill>
                    <a:latin typeface="Segoe Print" panose="02000800000000000000" pitchFamily="2" charset="0"/>
                    <a:ea typeface="Quattrocento Sans"/>
                    <a:cs typeface="Quattrocento Sans"/>
                    <a:sym typeface="Quattrocento Sans"/>
                  </a:rPr>
                  <a:t>4</a:t>
                </a:r>
                <a:endParaRPr sz="14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pic>
          <p:nvPicPr>
            <p:cNvPr id="113" name="Google Shape;113;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798271" y="1750491"/>
              <a:ext cx="1168400" cy="1290075"/>
            </a:xfrm>
            <a:prstGeom prst="rect">
              <a:avLst/>
            </a:prstGeom>
            <a:noFill/>
            <a:ln>
              <a:noFill/>
            </a:ln>
          </p:spPr>
        </p:pic>
        <p:pic>
          <p:nvPicPr>
            <p:cNvPr id="114" name="Google Shape;114;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297085" y="1475193"/>
              <a:ext cx="190500" cy="457200"/>
            </a:xfrm>
            <a:prstGeom prst="rect">
              <a:avLst/>
            </a:prstGeom>
            <a:noFill/>
            <a:ln>
              <a:noFill/>
            </a:ln>
          </p:spPr>
        </p:pic>
        <p:sp>
          <p:nvSpPr>
            <p:cNvPr id="115" name="Google Shape;115;p8"/>
            <p:cNvSpPr txBox="1"/>
            <p:nvPr/>
          </p:nvSpPr>
          <p:spPr>
            <a:xfrm>
              <a:off x="9637841" y="2085470"/>
              <a:ext cx="1554917"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o-NO" sz="2000" b="1" i="0" u="none" strike="noStrike" cap="none" dirty="0">
                  <a:solidFill>
                    <a:srgbClr val="000000"/>
                  </a:solidFill>
                  <a:latin typeface="Amatic SC"/>
                  <a:ea typeface="Amatic SC"/>
                  <a:cs typeface="Amatic SC"/>
                  <a:sym typeface="Amatic SC"/>
                </a:rPr>
                <a:t>Å finne </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no-NO" sz="2000" b="1" i="0" u="none" strike="noStrike" cap="none" dirty="0">
                  <a:solidFill>
                    <a:srgbClr val="000000"/>
                  </a:solidFill>
                  <a:latin typeface="Amatic SC"/>
                  <a:ea typeface="Amatic SC"/>
                  <a:cs typeface="Amatic SC"/>
                  <a:sym typeface="Amatic SC"/>
                </a:rPr>
                <a:t>id</a:t>
              </a:r>
              <a:r>
                <a:rPr lang="nb-NO" sz="2000" b="1" i="0" u="none" strike="noStrike" cap="none" dirty="0">
                  <a:solidFill>
                    <a:srgbClr val="000000"/>
                  </a:solidFill>
                  <a:latin typeface="Amatic SC"/>
                  <a:ea typeface="Amatic SC"/>
                  <a:cs typeface="Amatic SC"/>
                  <a:sym typeface="Amatic SC"/>
                </a:rPr>
                <a:t>e</a:t>
              </a:r>
              <a:r>
                <a:rPr lang="no-NO" sz="2000" b="1" i="0" u="none" strike="noStrike" cap="none" dirty="0">
                  <a:solidFill>
                    <a:srgbClr val="000000"/>
                  </a:solidFill>
                  <a:latin typeface="Amatic SC"/>
                  <a:ea typeface="Amatic SC"/>
                  <a:cs typeface="Amatic SC"/>
                  <a:sym typeface="Amatic SC"/>
                </a:rPr>
                <a:t>er</a:t>
              </a:r>
              <a:endParaRPr sz="1400" b="1" i="0" u="none" strike="noStrike" cap="none" dirty="0">
                <a:solidFill>
                  <a:srgbClr val="000000"/>
                </a:solidFill>
                <a:latin typeface="Arial"/>
                <a:ea typeface="Arial"/>
                <a:cs typeface="Arial"/>
                <a:sym typeface="Arial"/>
              </a:endParaRPr>
            </a:p>
          </p:txBody>
        </p:sp>
      </p:grpSp>
      <p:grpSp>
        <p:nvGrpSpPr>
          <p:cNvPr id="3" name="Gruppe 2" descr="Illustrasjon av to byggkort som skal brukes som inspirasjon til at to elever lager skisse av et bygg. Til slutt skal skissene kombineres. ">
            <a:extLst>
              <a:ext uri="{FF2B5EF4-FFF2-40B4-BE49-F238E27FC236}">
                <a16:creationId xmlns:a16="http://schemas.microsoft.com/office/drawing/2014/main" id="{ED31D937-0550-C2DF-0BA8-4CFA99A1DAC0}"/>
              </a:ext>
            </a:extLst>
          </p:cNvPr>
          <p:cNvGrpSpPr/>
          <p:nvPr/>
        </p:nvGrpSpPr>
        <p:grpSpPr>
          <a:xfrm>
            <a:off x="443496" y="1743024"/>
            <a:ext cx="11185336" cy="4273651"/>
            <a:chOff x="443496" y="1743024"/>
            <a:chExt cx="11185336" cy="4273651"/>
          </a:xfrm>
        </p:grpSpPr>
        <p:graphicFrame>
          <p:nvGraphicFramePr>
            <p:cNvPr id="120" name="Google Shape;120;p8"/>
            <p:cNvGraphicFramePr/>
            <p:nvPr>
              <p:extLst>
                <p:ext uri="{D42A27DB-BD31-4B8C-83A1-F6EECF244321}">
                  <p14:modId xmlns:p14="http://schemas.microsoft.com/office/powerpoint/2010/main" val="3050609536"/>
                </p:ext>
              </p:extLst>
            </p:nvPr>
          </p:nvGraphicFramePr>
          <p:xfrm>
            <a:off x="6641264" y="1743024"/>
            <a:ext cx="1831447" cy="1910194"/>
          </p:xfrm>
          <a:graphic>
            <a:graphicData uri="http://schemas.openxmlformats.org/presentationml/2006/ole">
              <mc:AlternateContent xmlns:mc="http://schemas.openxmlformats.org/markup-compatibility/2006">
                <mc:Choice xmlns:v="urn:schemas-microsoft-com:vml" Requires="v">
                  <p:oleObj r:id="rId6" imgW="1831447" imgH="1910194" progId="">
                    <p:embed/>
                  </p:oleObj>
                </mc:Choice>
                <mc:Fallback>
                  <p:oleObj r:id="rId6" imgW="1831447" imgH="1910194" progId="">
                    <p:embed/>
                    <p:pic>
                      <p:nvPicPr>
                        <p:cNvPr id="120" name="Google Shape;120;p8"/>
                        <p:cNvPicPr preferRelativeResize="0"/>
                        <p:nvPr/>
                      </p:nvPicPr>
                      <p:blipFill rotWithShape="1">
                        <a:blip r:embed="rId7">
                          <a:alphaModFix/>
                        </a:blip>
                        <a:srcRect/>
                        <a:stretch/>
                      </p:blipFill>
                      <p:spPr>
                        <a:xfrm>
                          <a:off x="6641264" y="1743024"/>
                          <a:ext cx="1831447" cy="1910194"/>
                        </a:xfrm>
                        <a:prstGeom prst="rect">
                          <a:avLst/>
                        </a:prstGeom>
                        <a:noFill/>
                        <a:ln>
                          <a:noFill/>
                        </a:ln>
                      </p:spPr>
                    </p:pic>
                  </p:oleObj>
                </mc:Fallback>
              </mc:AlternateContent>
            </a:graphicData>
          </a:graphic>
        </p:graphicFrame>
        <p:pic>
          <p:nvPicPr>
            <p:cNvPr id="116" name="Google Shape;116;p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53118" y="1838259"/>
              <a:ext cx="2696582" cy="1910194"/>
            </a:xfrm>
            <a:prstGeom prst="rect">
              <a:avLst/>
            </a:prstGeom>
            <a:noFill/>
            <a:ln>
              <a:noFill/>
            </a:ln>
          </p:spPr>
        </p:pic>
        <p:pic>
          <p:nvPicPr>
            <p:cNvPr id="117" name="Google Shape;117;p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43496" y="3827122"/>
              <a:ext cx="2696582" cy="1910194"/>
            </a:xfrm>
            <a:prstGeom prst="rect">
              <a:avLst/>
            </a:prstGeom>
            <a:noFill/>
            <a:ln>
              <a:noFill/>
            </a:ln>
          </p:spPr>
        </p:pic>
        <p:graphicFrame>
          <p:nvGraphicFramePr>
            <p:cNvPr id="118" name="Google Shape;118;p8"/>
            <p:cNvGraphicFramePr/>
            <p:nvPr>
              <p:extLst>
                <p:ext uri="{D42A27DB-BD31-4B8C-83A1-F6EECF244321}">
                  <p14:modId xmlns:p14="http://schemas.microsoft.com/office/powerpoint/2010/main" val="1322911844"/>
                </p:ext>
              </p:extLst>
            </p:nvPr>
          </p:nvGraphicFramePr>
          <p:xfrm>
            <a:off x="3976350" y="2085470"/>
            <a:ext cx="2922049" cy="3603297"/>
          </p:xfrm>
          <a:graphic>
            <a:graphicData uri="http://schemas.openxmlformats.org/presentationml/2006/ole">
              <mc:AlternateContent xmlns:mc="http://schemas.openxmlformats.org/markup-compatibility/2006">
                <mc:Choice xmlns:v="urn:schemas-microsoft-com:vml" Requires="v">
                  <p:oleObj r:id="rId9" imgW="2922049" imgH="3603297" progId="">
                    <p:embed/>
                  </p:oleObj>
                </mc:Choice>
                <mc:Fallback>
                  <p:oleObj r:id="rId9" imgW="2922049" imgH="3603297" progId="">
                    <p:embed/>
                    <p:pic>
                      <p:nvPicPr>
                        <p:cNvPr id="118" name="Google Shape;118;p8"/>
                        <p:cNvPicPr preferRelativeResize="0"/>
                        <p:nvPr/>
                      </p:nvPicPr>
                      <p:blipFill rotWithShape="1">
                        <a:blip r:embed="rId10">
                          <a:alphaModFix/>
                        </a:blip>
                        <a:srcRect/>
                        <a:stretch/>
                      </p:blipFill>
                      <p:spPr>
                        <a:xfrm>
                          <a:off x="3976350" y="2085470"/>
                          <a:ext cx="2922049" cy="3603297"/>
                        </a:xfrm>
                        <a:prstGeom prst="rect">
                          <a:avLst/>
                        </a:prstGeom>
                        <a:noFill/>
                        <a:ln>
                          <a:noFill/>
                        </a:ln>
                      </p:spPr>
                    </p:pic>
                  </p:oleObj>
                </mc:Fallback>
              </mc:AlternateContent>
            </a:graphicData>
          </a:graphic>
        </p:graphicFrame>
        <p:graphicFrame>
          <p:nvGraphicFramePr>
            <p:cNvPr id="119" name="Google Shape;119;p8"/>
            <p:cNvGraphicFramePr/>
            <p:nvPr>
              <p:extLst>
                <p:ext uri="{D42A27DB-BD31-4B8C-83A1-F6EECF244321}">
                  <p14:modId xmlns:p14="http://schemas.microsoft.com/office/powerpoint/2010/main" val="2377725716"/>
                </p:ext>
              </p:extLst>
            </p:nvPr>
          </p:nvGraphicFramePr>
          <p:xfrm>
            <a:off x="7967710" y="3121814"/>
            <a:ext cx="3661122" cy="2894861"/>
          </p:xfrm>
          <a:graphic>
            <a:graphicData uri="http://schemas.openxmlformats.org/presentationml/2006/ole">
              <mc:AlternateContent xmlns:mc="http://schemas.openxmlformats.org/markup-compatibility/2006">
                <mc:Choice xmlns:v="urn:schemas-microsoft-com:vml" Requires="v">
                  <p:oleObj r:id="rId11" imgW="3661122" imgH="2894861" progId="">
                    <p:embed/>
                  </p:oleObj>
                </mc:Choice>
                <mc:Fallback>
                  <p:oleObj r:id="rId11" imgW="3661122" imgH="2894861" progId="">
                    <p:embed/>
                    <p:pic>
                      <p:nvPicPr>
                        <p:cNvPr id="119" name="Google Shape;119;p8"/>
                        <p:cNvPicPr preferRelativeResize="0"/>
                        <p:nvPr/>
                      </p:nvPicPr>
                      <p:blipFill rotWithShape="1">
                        <a:blip r:embed="rId12">
                          <a:alphaModFix/>
                        </a:blip>
                        <a:srcRect/>
                        <a:stretch/>
                      </p:blipFill>
                      <p:spPr>
                        <a:xfrm>
                          <a:off x="7967710" y="3121814"/>
                          <a:ext cx="3661122" cy="2894861"/>
                        </a:xfrm>
                        <a:prstGeom prst="rect">
                          <a:avLst/>
                        </a:prstGeom>
                        <a:noFill/>
                        <a:ln>
                          <a:noFill/>
                        </a:ln>
                      </p:spPr>
                    </p:pic>
                  </p:oleObj>
                </mc:Fallback>
              </mc:AlternateContent>
            </a:graphicData>
          </a:graphic>
        </p:graphicFrame>
        <p:pic>
          <p:nvPicPr>
            <p:cNvPr id="121" name="Google Shape;121;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3467775" y="3598522"/>
              <a:ext cx="190500" cy="457200"/>
            </a:xfrm>
            <a:prstGeom prst="rect">
              <a:avLst/>
            </a:prstGeom>
            <a:noFill/>
            <a:ln>
              <a:noFill/>
            </a:ln>
          </p:spPr>
        </p:pic>
        <p:pic>
          <p:nvPicPr>
            <p:cNvPr id="122" name="Google Shape;122;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7526478" y="3552839"/>
              <a:ext cx="190500" cy="45720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5" name="Google Shape;135;g15ea153f80b_0_409"/>
          <p:cNvSpPr txBox="1">
            <a:spLocks noGrp="1"/>
          </p:cNvSpPr>
          <p:nvPr>
            <p:ph type="title"/>
          </p:nvPr>
        </p:nvSpPr>
        <p:spPr>
          <a:xfrm>
            <a:off x="838200" y="150345"/>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900"/>
              <a:buNone/>
            </a:pPr>
            <a:r>
              <a:rPr lang="no-NO" dirty="0">
                <a:latin typeface="Century Gothic"/>
                <a:ea typeface="Century Gothic"/>
                <a:cs typeface="Century Gothic"/>
                <a:sym typeface="Century Gothic"/>
              </a:rPr>
              <a:t>Materialer og utstyr</a:t>
            </a:r>
            <a:endParaRPr sz="4400" dirty="0">
              <a:latin typeface="Century Gothic"/>
              <a:ea typeface="Century Gothic"/>
              <a:cs typeface="Century Gothic"/>
              <a:sym typeface="Century Gothic"/>
            </a:endParaRPr>
          </a:p>
        </p:txBody>
      </p:sp>
      <p:grpSp>
        <p:nvGrpSpPr>
          <p:cNvPr id="3" name="Gruppe 2">
            <a:extLst>
              <a:ext uri="{FF2B5EF4-FFF2-40B4-BE49-F238E27FC236}">
                <a16:creationId xmlns:a16="http://schemas.microsoft.com/office/drawing/2014/main" id="{02835FBF-DF0B-126E-5A4F-4A0845AC4BB0}"/>
              </a:ext>
              <a:ext uri="{C183D7F6-B498-43B3-948B-1728B52AA6E4}">
                <adec:decorative xmlns:adec="http://schemas.microsoft.com/office/drawing/2017/decorative" val="1"/>
              </a:ext>
            </a:extLst>
          </p:cNvPr>
          <p:cNvGrpSpPr/>
          <p:nvPr/>
        </p:nvGrpSpPr>
        <p:grpSpPr>
          <a:xfrm>
            <a:off x="10217996" y="822685"/>
            <a:ext cx="1544511" cy="1947751"/>
            <a:chOff x="10217996" y="822685"/>
            <a:chExt cx="1544511" cy="1947751"/>
          </a:xfrm>
        </p:grpSpPr>
        <p:pic>
          <p:nvPicPr>
            <p:cNvPr id="128" name="Google Shape;128;g15ea153f80b_0_40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73416" y="1504725"/>
              <a:ext cx="1410904" cy="1265711"/>
            </a:xfrm>
            <a:prstGeom prst="rect">
              <a:avLst/>
            </a:prstGeom>
            <a:noFill/>
            <a:ln>
              <a:noFill/>
            </a:ln>
          </p:spPr>
        </p:pic>
        <p:grpSp>
          <p:nvGrpSpPr>
            <p:cNvPr id="136" name="Google Shape;136;g15ea153f80b_0_409"/>
            <p:cNvGrpSpPr/>
            <p:nvPr/>
          </p:nvGrpSpPr>
          <p:grpSpPr>
            <a:xfrm>
              <a:off x="10634367" y="822685"/>
              <a:ext cx="520700" cy="508000"/>
              <a:chOff x="2541599" y="1511990"/>
              <a:chExt cx="520700" cy="508000"/>
            </a:xfrm>
          </p:grpSpPr>
          <p:pic>
            <p:nvPicPr>
              <p:cNvPr id="137" name="Google Shape;137;g15ea153f80b_0_40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41599" y="1511990"/>
                <a:ext cx="520700" cy="508000"/>
              </a:xfrm>
              <a:prstGeom prst="rect">
                <a:avLst/>
              </a:prstGeom>
              <a:noFill/>
              <a:ln>
                <a:noFill/>
              </a:ln>
            </p:spPr>
          </p:pic>
          <p:sp>
            <p:nvSpPr>
              <p:cNvPr id="138" name="Google Shape;138;g15ea153f80b_0_409"/>
              <p:cNvSpPr txBox="1"/>
              <p:nvPr/>
            </p:nvSpPr>
            <p:spPr>
              <a:xfrm>
                <a:off x="2623855" y="1535157"/>
                <a:ext cx="356100" cy="323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1500" b="0" i="0" u="none" strike="noStrike" cap="none">
                  <a:solidFill>
                    <a:srgbClr val="000000"/>
                  </a:solidFill>
                  <a:latin typeface="Quattrocento Sans"/>
                  <a:ea typeface="Quattrocento Sans"/>
                  <a:cs typeface="Quattrocento Sans"/>
                  <a:sym typeface="Quattrocento Sans"/>
                </a:endParaRPr>
              </a:p>
            </p:txBody>
          </p:sp>
        </p:grpSp>
        <p:sp>
          <p:nvSpPr>
            <p:cNvPr id="139" name="Google Shape;139;g15ea153f80b_0_409"/>
            <p:cNvSpPr txBox="1"/>
            <p:nvPr/>
          </p:nvSpPr>
          <p:spPr>
            <a:xfrm>
              <a:off x="10217996" y="1946158"/>
              <a:ext cx="1544511"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o-NO" sz="2000" b="1" i="0" u="none" strike="noStrike" cap="none" dirty="0">
                  <a:solidFill>
                    <a:srgbClr val="000000"/>
                  </a:solidFill>
                  <a:latin typeface="Amatic SC"/>
                  <a:ea typeface="Amatic SC"/>
                  <a:cs typeface="Amatic SC"/>
                  <a:sym typeface="Amatic SC"/>
                </a:rPr>
                <a:t>Kravspe</a:t>
              </a:r>
              <a:r>
                <a:rPr lang="nb-NO" sz="2000" b="1" i="0" u="none" strike="noStrike" cap="none" dirty="0">
                  <a:solidFill>
                    <a:srgbClr val="000000"/>
                  </a:solidFill>
                  <a:latin typeface="Amatic SC"/>
                  <a:ea typeface="Amatic SC"/>
                  <a:cs typeface="Amatic SC"/>
                  <a:sym typeface="Amatic SC"/>
                </a:rPr>
                <a:t>sifikasjon</a:t>
              </a:r>
              <a:endParaRPr sz="1500" b="1" i="0" u="none" strike="noStrike" cap="none" dirty="0">
                <a:solidFill>
                  <a:srgbClr val="000000"/>
                </a:solidFill>
                <a:latin typeface="Arial"/>
                <a:ea typeface="Arial"/>
                <a:cs typeface="Arial"/>
                <a:sym typeface="Arial"/>
              </a:endParaRPr>
            </a:p>
          </p:txBody>
        </p:sp>
        <p:pic>
          <p:nvPicPr>
            <p:cNvPr id="140" name="Google Shape;140;g15ea153f80b_0_40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88171" y="1306820"/>
              <a:ext cx="190500" cy="457200"/>
            </a:xfrm>
            <a:prstGeom prst="rect">
              <a:avLst/>
            </a:prstGeom>
            <a:noFill/>
            <a:ln>
              <a:noFill/>
            </a:ln>
          </p:spPr>
        </p:pic>
        <p:sp>
          <p:nvSpPr>
            <p:cNvPr id="141" name="Google Shape;141;g15ea153f80b_0_409"/>
            <p:cNvSpPr txBox="1"/>
            <p:nvPr/>
          </p:nvSpPr>
          <p:spPr>
            <a:xfrm>
              <a:off x="10634367" y="882550"/>
              <a:ext cx="485382"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o-NO" sz="2000" b="1" dirty="0">
                  <a:latin typeface="Segoe Print" panose="02000800000000000000" pitchFamily="2" charset="0"/>
                  <a:ea typeface="Quattrocento Sans"/>
                  <a:cs typeface="Quattrocento Sans"/>
                  <a:sym typeface="Quattrocento Sans"/>
                </a:rPr>
                <a:t>5</a:t>
              </a:r>
              <a:endParaRPr sz="12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sp>
        <p:nvSpPr>
          <p:cNvPr id="129" name="Google Shape;129;g15ea153f80b_0_409"/>
          <p:cNvSpPr/>
          <p:nvPr/>
        </p:nvSpPr>
        <p:spPr>
          <a:xfrm>
            <a:off x="838200" y="1312747"/>
            <a:ext cx="7793257" cy="2116253"/>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no-NO" sz="2400" b="1" i="0" strike="noStrike" cap="none" dirty="0">
                <a:solidFill>
                  <a:srgbClr val="000000"/>
                </a:solidFill>
                <a:latin typeface="Century Gothic"/>
                <a:ea typeface="Century Gothic"/>
                <a:cs typeface="Century Gothic"/>
                <a:sym typeface="Century Gothic"/>
              </a:rPr>
              <a:t>Kravspesifikasjoner</a:t>
            </a:r>
            <a:endParaRPr lang="nb-NO" sz="2400" b="1" dirty="0">
              <a:latin typeface="Century Gothic"/>
              <a:ea typeface="Century Gothic"/>
              <a:cs typeface="Century Gothic"/>
              <a:sym typeface="Century Gothic"/>
            </a:endParaRPr>
          </a:p>
          <a:p>
            <a:pPr marL="457200" marR="0" lvl="0" indent="-342900" algn="l" rtl="0">
              <a:lnSpc>
                <a:spcPct val="100000"/>
              </a:lnSpc>
              <a:spcBef>
                <a:spcPts val="0"/>
              </a:spcBef>
              <a:spcAft>
                <a:spcPts val="0"/>
              </a:spcAft>
              <a:buSzPts val="1800"/>
              <a:buFont typeface="Century Gothic"/>
              <a:buAutoNum type="arabicPeriod"/>
            </a:pPr>
            <a:r>
              <a:rPr lang="nb-NO" sz="2400" b="0" i="0" u="none" strike="noStrike" cap="none" dirty="0">
                <a:solidFill>
                  <a:schemeClr val="tx1"/>
                </a:solidFill>
                <a:latin typeface="Century Gothic"/>
                <a:ea typeface="Century Gothic"/>
                <a:cs typeface="Century Gothic"/>
                <a:sym typeface="Century Gothic"/>
              </a:rPr>
              <a:t>Bygget skal lages i 2D og/eller 3D.</a:t>
            </a:r>
            <a:endParaRPr lang="nb-NO" sz="2400" dirty="0">
              <a:solidFill>
                <a:schemeClr val="tx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SzPts val="1800"/>
              <a:buFont typeface="Century Gothic"/>
              <a:buAutoNum type="arabicPeriod"/>
            </a:pPr>
            <a:r>
              <a:rPr lang="nb-NO" sz="2400" b="0" i="0" u="none" strike="noStrike" cap="none" dirty="0">
                <a:solidFill>
                  <a:schemeClr val="tx1"/>
                </a:solidFill>
                <a:latin typeface="Century Gothic"/>
                <a:ea typeface="Century Gothic"/>
                <a:cs typeface="Century Gothic"/>
                <a:sym typeface="Century Gothic"/>
              </a:rPr>
              <a:t>Bygget skal være stødig og kunne stå av seg selv.</a:t>
            </a:r>
            <a:endParaRPr lang="nb-NO" sz="2400" dirty="0">
              <a:solidFill>
                <a:schemeClr val="tx1"/>
              </a:solidFill>
              <a:latin typeface="Century Gothic"/>
              <a:ea typeface="Century Gothic"/>
              <a:cs typeface="Century Gothic"/>
              <a:sym typeface="Century Gothic"/>
            </a:endParaRPr>
          </a:p>
          <a:p>
            <a:pPr marL="457200" marR="0" lvl="0" indent="-342900" algn="l" rtl="0">
              <a:lnSpc>
                <a:spcPct val="100000"/>
              </a:lnSpc>
              <a:spcBef>
                <a:spcPts val="0"/>
              </a:spcBef>
              <a:spcAft>
                <a:spcPts val="0"/>
              </a:spcAft>
              <a:buSzPts val="1800"/>
              <a:buFont typeface="Century Gothic"/>
              <a:buAutoNum type="arabicPeriod"/>
            </a:pPr>
            <a:r>
              <a:rPr lang="nb-NO" sz="2400" b="0" i="0" u="none" strike="noStrike" cap="none" dirty="0">
                <a:solidFill>
                  <a:schemeClr val="tx1"/>
                </a:solidFill>
                <a:latin typeface="Century Gothic"/>
                <a:ea typeface="Century Gothic"/>
                <a:cs typeface="Century Gothic"/>
                <a:sym typeface="Century Gothic"/>
              </a:rPr>
              <a:t>Bygget skal ikke være større enn en plate på 20x20 cm.</a:t>
            </a:r>
          </a:p>
          <a:p>
            <a:pPr marL="0" marR="0" lvl="0" indent="0" algn="l" rtl="0">
              <a:lnSpc>
                <a:spcPct val="100000"/>
              </a:lnSpc>
              <a:spcBef>
                <a:spcPts val="0"/>
              </a:spcBef>
              <a:spcAft>
                <a:spcPts val="0"/>
              </a:spcAft>
              <a:buClr>
                <a:srgbClr val="000000"/>
              </a:buClr>
              <a:buSzPts val="2000"/>
              <a:buFont typeface="Arial"/>
              <a:buNone/>
            </a:pPr>
            <a:endParaRPr sz="1800" b="1" i="0" strike="noStrike" cap="none" dirty="0">
              <a:solidFill>
                <a:srgbClr val="000000"/>
              </a:solidFill>
              <a:latin typeface="Century Gothic"/>
              <a:ea typeface="Century Gothic"/>
              <a:cs typeface="Century Gothic"/>
              <a:sym typeface="Century Gothic"/>
            </a:endParaRPr>
          </a:p>
        </p:txBody>
      </p:sp>
      <p:sp>
        <p:nvSpPr>
          <p:cNvPr id="130" name="Google Shape;130;g15ea153f80b_0_409"/>
          <p:cNvSpPr txBox="1"/>
          <p:nvPr/>
        </p:nvSpPr>
        <p:spPr>
          <a:xfrm>
            <a:off x="838200" y="3883380"/>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no-NO" sz="4400" b="0" i="0" u="none" strike="noStrike" cap="none" dirty="0">
                <a:solidFill>
                  <a:schemeClr val="dk1"/>
                </a:solidFill>
                <a:latin typeface="Century Gothic"/>
                <a:ea typeface="Century Gothic"/>
                <a:cs typeface="Century Gothic"/>
                <a:sym typeface="Century Gothic"/>
              </a:rPr>
              <a:t>Bygging</a:t>
            </a:r>
            <a:endParaRPr sz="4400" b="0" i="0" u="none" strike="noStrike" cap="none" dirty="0">
              <a:solidFill>
                <a:schemeClr val="dk1"/>
              </a:solidFill>
              <a:latin typeface="Calibri"/>
              <a:ea typeface="Calibri"/>
              <a:cs typeface="Calibri"/>
              <a:sym typeface="Calibri"/>
            </a:endParaRPr>
          </a:p>
        </p:txBody>
      </p:sp>
      <p:grpSp>
        <p:nvGrpSpPr>
          <p:cNvPr id="2" name="Gruppe 1">
            <a:extLst>
              <a:ext uri="{FF2B5EF4-FFF2-40B4-BE49-F238E27FC236}">
                <a16:creationId xmlns:a16="http://schemas.microsoft.com/office/drawing/2014/main" id="{AE129785-67B9-20D8-205B-EC0E59C5005E}"/>
              </a:ext>
              <a:ext uri="{C183D7F6-B498-43B3-948B-1728B52AA6E4}">
                <adec:decorative xmlns:adec="http://schemas.microsoft.com/office/drawing/2017/decorative" val="1"/>
              </a:ext>
            </a:extLst>
          </p:cNvPr>
          <p:cNvGrpSpPr/>
          <p:nvPr/>
        </p:nvGrpSpPr>
        <p:grpSpPr>
          <a:xfrm>
            <a:off x="9594703" y="4391214"/>
            <a:ext cx="1554900" cy="2034156"/>
            <a:chOff x="9594703" y="4284267"/>
            <a:chExt cx="1554900" cy="2034156"/>
          </a:xfrm>
        </p:grpSpPr>
        <p:pic>
          <p:nvPicPr>
            <p:cNvPr id="131" name="Google Shape;131;g15ea153f80b_0_40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790161" y="5302424"/>
              <a:ext cx="1325924" cy="1015999"/>
            </a:xfrm>
            <a:prstGeom prst="rect">
              <a:avLst/>
            </a:prstGeom>
            <a:noFill/>
            <a:ln>
              <a:noFill/>
            </a:ln>
          </p:spPr>
        </p:pic>
        <p:sp>
          <p:nvSpPr>
            <p:cNvPr id="132" name="Google Shape;132;g15ea153f80b_0_409"/>
            <p:cNvSpPr txBox="1"/>
            <p:nvPr/>
          </p:nvSpPr>
          <p:spPr>
            <a:xfrm>
              <a:off x="9594703" y="5616594"/>
              <a:ext cx="15549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o-NO" sz="2000" b="1" i="0" u="none" strike="noStrike" cap="none">
                  <a:solidFill>
                    <a:srgbClr val="000000"/>
                  </a:solidFill>
                  <a:latin typeface="Amatic SC"/>
                  <a:ea typeface="Amatic SC"/>
                  <a:cs typeface="Amatic SC"/>
                  <a:sym typeface="Amatic SC"/>
                </a:rPr>
                <a:t>Bygging</a:t>
              </a:r>
              <a:endParaRPr sz="2000" b="1" i="0" u="none" strike="noStrike" cap="none">
                <a:solidFill>
                  <a:srgbClr val="000000"/>
                </a:solidFill>
                <a:latin typeface="Amatic SC"/>
                <a:ea typeface="Amatic SC"/>
                <a:cs typeface="Amatic SC"/>
                <a:sym typeface="Amatic SC"/>
              </a:endParaRPr>
            </a:p>
          </p:txBody>
        </p:sp>
        <p:pic>
          <p:nvPicPr>
            <p:cNvPr id="133" name="Google Shape;133;g15ea153f80b_0_40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666204" y="4284267"/>
              <a:ext cx="1473201" cy="863600"/>
            </a:xfrm>
            <a:prstGeom prst="rect">
              <a:avLst/>
            </a:prstGeom>
            <a:noFill/>
            <a:ln>
              <a:noFill/>
            </a:ln>
          </p:spPr>
        </p:pic>
        <p:pic>
          <p:nvPicPr>
            <p:cNvPr id="134" name="Google Shape;134;g15ea153f80b_0_40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291788" y="5113788"/>
              <a:ext cx="190500" cy="457200"/>
            </a:xfrm>
            <a:prstGeom prst="rect">
              <a:avLst/>
            </a:prstGeom>
            <a:noFill/>
            <a:ln>
              <a:noFill/>
            </a:ln>
          </p:spPr>
        </p:pic>
        <p:sp>
          <p:nvSpPr>
            <p:cNvPr id="142" name="Google Shape;142;g15ea153f80b_0_409"/>
            <p:cNvSpPr txBox="1"/>
            <p:nvPr/>
          </p:nvSpPr>
          <p:spPr>
            <a:xfrm>
              <a:off x="9666204" y="4531365"/>
              <a:ext cx="1449881"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b-NO" sz="2000" b="1" i="0" u="none" strike="noStrike" cap="none" dirty="0">
                  <a:solidFill>
                    <a:srgbClr val="000000"/>
                  </a:solidFill>
                  <a:latin typeface="Segoe Print" panose="02000800000000000000" pitchFamily="2" charset="0"/>
                  <a:ea typeface="Quattrocento Sans"/>
                  <a:cs typeface="Quattrocento Sans"/>
                  <a:sym typeface="Quattrocento Sans"/>
                </a:rPr>
                <a:t>6</a:t>
              </a:r>
              <a:endParaRPr sz="12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grpSp>
        <p:nvGrpSpPr>
          <p:cNvPr id="7" name="Gruppe 6" descr="En illustrasjon av to hender som tegner en skisse av et bygg. Svart pil. Bygging av bygget basert på skissen. ">
            <a:extLst>
              <a:ext uri="{FF2B5EF4-FFF2-40B4-BE49-F238E27FC236}">
                <a16:creationId xmlns:a16="http://schemas.microsoft.com/office/drawing/2014/main" id="{E3D49103-1836-3524-2BE5-CB2A37F33E19}"/>
              </a:ext>
            </a:extLst>
          </p:cNvPr>
          <p:cNvGrpSpPr/>
          <p:nvPr/>
        </p:nvGrpSpPr>
        <p:grpSpPr>
          <a:xfrm>
            <a:off x="3778182" y="4977050"/>
            <a:ext cx="3239994" cy="1338585"/>
            <a:chOff x="3778182" y="4977050"/>
            <a:chExt cx="3239994" cy="1338585"/>
          </a:xfrm>
        </p:grpSpPr>
        <p:pic>
          <p:nvPicPr>
            <p:cNvPr id="146" name="Google Shape;146;g15ea153f80b_0_40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892142" y="5141053"/>
              <a:ext cx="1126034" cy="1130800"/>
            </a:xfrm>
            <a:prstGeom prst="rect">
              <a:avLst/>
            </a:prstGeom>
            <a:noFill/>
            <a:ln>
              <a:noFill/>
            </a:ln>
          </p:spPr>
        </p:pic>
        <p:pic>
          <p:nvPicPr>
            <p:cNvPr id="147" name="Google Shape;147;g15ea153f80b_0_40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778182" y="4977050"/>
              <a:ext cx="1692904" cy="1338585"/>
            </a:xfrm>
            <a:prstGeom prst="rect">
              <a:avLst/>
            </a:prstGeom>
            <a:noFill/>
            <a:ln>
              <a:noFill/>
            </a:ln>
          </p:spPr>
        </p:pic>
        <p:pic>
          <p:nvPicPr>
            <p:cNvPr id="148" name="Google Shape;148;g15ea153f80b_0_40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5400000">
              <a:off x="5571104" y="5636187"/>
              <a:ext cx="142875" cy="3429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838200" y="150345"/>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nb-NO" dirty="0">
                <a:latin typeface="Century Gothic"/>
                <a:ea typeface="Century Gothic"/>
                <a:cs typeface="Century Gothic"/>
                <a:sym typeface="Century Gothic"/>
              </a:rPr>
              <a:t>Utvikle bygget med ulike elementer</a:t>
            </a:r>
            <a:endParaRPr sz="6000" dirty="0"/>
          </a:p>
        </p:txBody>
      </p:sp>
      <p:pic>
        <p:nvPicPr>
          <p:cNvPr id="154" name="Google Shape;154;p20" descr="En illustrasjonstegning av ulike elementer du kan legge til for å gjøre bygget ditt bedre. Elementene kan være en pipe, en veranda, en trapp eller stige, et vindu, en antenne, en hage eller en dør.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21856" y="1257608"/>
            <a:ext cx="7148287" cy="5167436"/>
          </a:xfrm>
          <a:prstGeom prst="rect">
            <a:avLst/>
          </a:prstGeom>
          <a:noFill/>
          <a:ln>
            <a:noFill/>
          </a:ln>
        </p:spPr>
      </p:pic>
      <p:grpSp>
        <p:nvGrpSpPr>
          <p:cNvPr id="9" name="Gruppe 8">
            <a:extLst>
              <a:ext uri="{FF2B5EF4-FFF2-40B4-BE49-F238E27FC236}">
                <a16:creationId xmlns:a16="http://schemas.microsoft.com/office/drawing/2014/main" id="{F108DBC8-CA98-CF82-D3DC-924C70C31144}"/>
              </a:ext>
              <a:ext uri="{C183D7F6-B498-43B3-948B-1728B52AA6E4}">
                <adec:decorative xmlns:adec="http://schemas.microsoft.com/office/drawing/2017/decorative" val="1"/>
              </a:ext>
            </a:extLst>
          </p:cNvPr>
          <p:cNvGrpSpPr/>
          <p:nvPr/>
        </p:nvGrpSpPr>
        <p:grpSpPr>
          <a:xfrm>
            <a:off x="10169234" y="1088330"/>
            <a:ext cx="1544511" cy="1463616"/>
            <a:chOff x="10217996" y="1306820"/>
            <a:chExt cx="1544511" cy="1463616"/>
          </a:xfrm>
        </p:grpSpPr>
        <p:pic>
          <p:nvPicPr>
            <p:cNvPr id="6" name="Google Shape;128;g15ea153f80b_0_409">
              <a:extLst>
                <a:ext uri="{FF2B5EF4-FFF2-40B4-BE49-F238E27FC236}">
                  <a16:creationId xmlns:a16="http://schemas.microsoft.com/office/drawing/2014/main" id="{86CA6B74-2647-78E2-CD1B-D162F81D9D8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273416" y="1504725"/>
              <a:ext cx="1410904" cy="1265711"/>
            </a:xfrm>
            <a:prstGeom prst="rect">
              <a:avLst/>
            </a:prstGeom>
            <a:noFill/>
            <a:ln>
              <a:noFill/>
            </a:ln>
          </p:spPr>
        </p:pic>
        <p:pic>
          <p:nvPicPr>
            <p:cNvPr id="7" name="Google Shape;140;g15ea153f80b_0_409">
              <a:extLst>
                <a:ext uri="{FF2B5EF4-FFF2-40B4-BE49-F238E27FC236}">
                  <a16:creationId xmlns:a16="http://schemas.microsoft.com/office/drawing/2014/main" id="{9F9D17C7-090D-0909-EF6C-C49562037E4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788171" y="1306820"/>
              <a:ext cx="190500" cy="457200"/>
            </a:xfrm>
            <a:prstGeom prst="rect">
              <a:avLst/>
            </a:prstGeom>
            <a:noFill/>
            <a:ln>
              <a:noFill/>
            </a:ln>
          </p:spPr>
        </p:pic>
        <p:sp>
          <p:nvSpPr>
            <p:cNvPr id="8" name="Google Shape;139;g15ea153f80b_0_409">
              <a:extLst>
                <a:ext uri="{FF2B5EF4-FFF2-40B4-BE49-F238E27FC236}">
                  <a16:creationId xmlns:a16="http://schemas.microsoft.com/office/drawing/2014/main" id="{AEB3C114-D603-A8BC-18EB-EEF34E6B4F40}"/>
                </a:ext>
              </a:extLst>
            </p:cNvPr>
            <p:cNvSpPr txBox="1"/>
            <p:nvPr/>
          </p:nvSpPr>
          <p:spPr>
            <a:xfrm>
              <a:off x="10217996" y="1946158"/>
              <a:ext cx="1544511"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b-NO" sz="2000" b="1" i="0" u="none" strike="noStrike" cap="none" dirty="0">
                  <a:solidFill>
                    <a:srgbClr val="000000"/>
                  </a:solidFill>
                  <a:latin typeface="Amatic SC"/>
                  <a:ea typeface="Amatic SC"/>
                  <a:cs typeface="Amatic SC"/>
                  <a:sym typeface="Amatic SC"/>
                </a:rPr>
                <a:t>Valgfri utvidelse</a:t>
              </a:r>
              <a:endParaRPr sz="1500" b="1" i="0" u="none" strike="noStrike" cap="none" dirty="0">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838200" y="150345"/>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nb-NO" dirty="0">
                <a:latin typeface="Century Gothic"/>
                <a:ea typeface="Century Gothic"/>
                <a:cs typeface="Century Gothic"/>
                <a:sym typeface="Century Gothic"/>
              </a:rPr>
              <a:t>Legge til farger</a:t>
            </a:r>
            <a:endParaRPr sz="6000" dirty="0"/>
          </a:p>
        </p:txBody>
      </p:sp>
      <p:grpSp>
        <p:nvGrpSpPr>
          <p:cNvPr id="4" name="Gruppe 3" descr="En illustrasjon av et bygg som deretter får påført farge">
            <a:extLst>
              <a:ext uri="{FF2B5EF4-FFF2-40B4-BE49-F238E27FC236}">
                <a16:creationId xmlns:a16="http://schemas.microsoft.com/office/drawing/2014/main" id="{AFE91D85-1F10-0AF9-2CEC-94C8ECD9D301}"/>
              </a:ext>
            </a:extLst>
          </p:cNvPr>
          <p:cNvGrpSpPr/>
          <p:nvPr/>
        </p:nvGrpSpPr>
        <p:grpSpPr>
          <a:xfrm>
            <a:off x="442072" y="1814746"/>
            <a:ext cx="10534888" cy="3854105"/>
            <a:chOff x="442072" y="1814746"/>
            <a:chExt cx="10534888" cy="3854105"/>
          </a:xfrm>
        </p:grpSpPr>
        <p:graphicFrame>
          <p:nvGraphicFramePr>
            <p:cNvPr id="160" name="Google Shape;160;p21"/>
            <p:cNvGraphicFramePr/>
            <p:nvPr>
              <p:extLst>
                <p:ext uri="{D42A27DB-BD31-4B8C-83A1-F6EECF244321}">
                  <p14:modId xmlns:p14="http://schemas.microsoft.com/office/powerpoint/2010/main" val="3808424146"/>
                </p:ext>
              </p:extLst>
            </p:nvPr>
          </p:nvGraphicFramePr>
          <p:xfrm>
            <a:off x="7292830" y="1949211"/>
            <a:ext cx="3684130" cy="3719640"/>
          </p:xfrm>
          <a:graphic>
            <a:graphicData uri="http://schemas.openxmlformats.org/presentationml/2006/ole">
              <mc:AlternateContent xmlns:mc="http://schemas.openxmlformats.org/markup-compatibility/2006">
                <mc:Choice xmlns:v="urn:schemas-microsoft-com:vml" Requires="v">
                  <p:oleObj r:id="rId3" imgW="2885487" imgH="2913299" progId="">
                    <p:embed/>
                  </p:oleObj>
                </mc:Choice>
                <mc:Fallback>
                  <p:oleObj r:id="rId3" imgW="2885487" imgH="2913299" progId="">
                    <p:embed/>
                    <p:pic>
                      <p:nvPicPr>
                        <p:cNvPr id="160" name="Google Shape;160;p21"/>
                        <p:cNvPicPr preferRelativeResize="0"/>
                        <p:nvPr/>
                      </p:nvPicPr>
                      <p:blipFill rotWithShape="1">
                        <a:blip r:embed="rId4">
                          <a:alphaModFix/>
                        </a:blip>
                        <a:srcRect/>
                        <a:stretch/>
                      </p:blipFill>
                      <p:spPr>
                        <a:xfrm>
                          <a:off x="7292830" y="1949211"/>
                          <a:ext cx="3684130" cy="3719640"/>
                        </a:xfrm>
                        <a:prstGeom prst="rect">
                          <a:avLst/>
                        </a:prstGeom>
                        <a:noFill/>
                        <a:ln>
                          <a:noFill/>
                        </a:ln>
                      </p:spPr>
                    </p:pic>
                  </p:oleObj>
                </mc:Fallback>
              </mc:AlternateContent>
            </a:graphicData>
          </a:graphic>
        </p:graphicFrame>
        <p:graphicFrame>
          <p:nvGraphicFramePr>
            <p:cNvPr id="161" name="Google Shape;161;p21"/>
            <p:cNvGraphicFramePr/>
            <p:nvPr>
              <p:extLst>
                <p:ext uri="{D42A27DB-BD31-4B8C-83A1-F6EECF244321}">
                  <p14:modId xmlns:p14="http://schemas.microsoft.com/office/powerpoint/2010/main" val="3930940737"/>
                </p:ext>
              </p:extLst>
            </p:nvPr>
          </p:nvGraphicFramePr>
          <p:xfrm>
            <a:off x="442072" y="1814746"/>
            <a:ext cx="3702184" cy="3580830"/>
          </p:xfrm>
          <a:graphic>
            <a:graphicData uri="http://schemas.openxmlformats.org/presentationml/2006/ole">
              <mc:AlternateContent xmlns:mc="http://schemas.openxmlformats.org/markup-compatibility/2006">
                <mc:Choice xmlns:v="urn:schemas-microsoft-com:vml" Requires="v">
                  <p:oleObj r:id="rId5" imgW="2899627" imgH="2804580" progId="">
                    <p:embed/>
                  </p:oleObj>
                </mc:Choice>
                <mc:Fallback>
                  <p:oleObj r:id="rId5" imgW="2899627" imgH="2804580" progId="">
                    <p:embed/>
                    <p:pic>
                      <p:nvPicPr>
                        <p:cNvPr id="161" name="Google Shape;161;p21"/>
                        <p:cNvPicPr preferRelativeResize="0"/>
                        <p:nvPr/>
                      </p:nvPicPr>
                      <p:blipFill rotWithShape="1">
                        <a:blip r:embed="rId6">
                          <a:alphaModFix/>
                        </a:blip>
                        <a:srcRect/>
                        <a:stretch/>
                      </p:blipFill>
                      <p:spPr>
                        <a:xfrm>
                          <a:off x="442072" y="1814746"/>
                          <a:ext cx="3702184" cy="3580830"/>
                        </a:xfrm>
                        <a:prstGeom prst="rect">
                          <a:avLst/>
                        </a:prstGeom>
                        <a:noFill/>
                        <a:ln>
                          <a:noFill/>
                        </a:ln>
                      </p:spPr>
                    </p:pic>
                  </p:oleObj>
                </mc:Fallback>
              </mc:AlternateContent>
            </a:graphicData>
          </a:graphic>
        </p:graphicFrame>
        <p:sp>
          <p:nvSpPr>
            <p:cNvPr id="164" name="Google Shape;164;p21"/>
            <p:cNvSpPr txBox="1"/>
            <p:nvPr/>
          </p:nvSpPr>
          <p:spPr>
            <a:xfrm>
              <a:off x="4601457" y="3146433"/>
              <a:ext cx="2056628" cy="1107955"/>
            </a:xfrm>
            <a:prstGeom prst="rect">
              <a:avLst/>
            </a:prstGeom>
            <a:solidFill>
              <a:schemeClr val="lt1"/>
            </a:solid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no-NO" sz="6600" b="1" i="0" u="none" strike="noStrike" cap="none" dirty="0">
                  <a:solidFill>
                    <a:schemeClr val="accent2">
                      <a:lumMod val="75000"/>
                    </a:schemeClr>
                  </a:solidFill>
                  <a:latin typeface="Amatic SC" pitchFamily="2" charset="-79"/>
                  <a:ea typeface="Century Gothic"/>
                  <a:cs typeface="Amatic SC" pitchFamily="2" charset="-79"/>
                  <a:sym typeface="Century Gothic"/>
                </a:rPr>
                <a:t>F</a:t>
              </a:r>
              <a:r>
                <a:rPr lang="no-NO" sz="6600" b="1" i="0" u="none" strike="noStrike" cap="none" dirty="0">
                  <a:solidFill>
                    <a:srgbClr val="499DC7"/>
                  </a:solidFill>
                  <a:latin typeface="Amatic SC" pitchFamily="2" charset="-79"/>
                  <a:ea typeface="Century Gothic"/>
                  <a:cs typeface="Amatic SC" pitchFamily="2" charset="-79"/>
                  <a:sym typeface="Century Gothic"/>
                </a:rPr>
                <a:t>A</a:t>
              </a:r>
              <a:r>
                <a:rPr lang="no-NO" sz="6600" b="1" i="0" u="none" strike="noStrike" cap="none" dirty="0">
                  <a:solidFill>
                    <a:srgbClr val="5C7046"/>
                  </a:solidFill>
                  <a:latin typeface="Amatic SC" pitchFamily="2" charset="-79"/>
                  <a:ea typeface="Century Gothic"/>
                  <a:cs typeface="Amatic SC" pitchFamily="2" charset="-79"/>
                  <a:sym typeface="Century Gothic"/>
                </a:rPr>
                <a:t>R</a:t>
              </a:r>
              <a:r>
                <a:rPr lang="no-NO" sz="6600" b="1" i="0" u="none" strike="noStrike" cap="none" dirty="0">
                  <a:solidFill>
                    <a:srgbClr val="E25E59"/>
                  </a:solidFill>
                  <a:latin typeface="Amatic SC" pitchFamily="2" charset="-79"/>
                  <a:ea typeface="Century Gothic"/>
                  <a:cs typeface="Amatic SC" pitchFamily="2" charset="-79"/>
                  <a:sym typeface="Century Gothic"/>
                </a:rPr>
                <a:t>G</a:t>
              </a:r>
              <a:r>
                <a:rPr lang="no-NO" sz="6600" b="1" i="0" u="none" strike="noStrike" cap="none" dirty="0">
                  <a:solidFill>
                    <a:srgbClr val="7030A0"/>
                  </a:solidFill>
                  <a:latin typeface="Amatic SC" pitchFamily="2" charset="-79"/>
                  <a:ea typeface="Century Gothic"/>
                  <a:cs typeface="Amatic SC" pitchFamily="2" charset="-79"/>
                  <a:sym typeface="Century Gothic"/>
                </a:rPr>
                <a:t>E</a:t>
              </a:r>
              <a:endParaRPr sz="3600" b="1" i="0" u="none" strike="noStrike" cap="none" dirty="0">
                <a:solidFill>
                  <a:srgbClr val="7030A0"/>
                </a:solidFill>
                <a:latin typeface="Amatic SC" pitchFamily="2" charset="-79"/>
                <a:cs typeface="Amatic SC" pitchFamily="2" charset="-79"/>
                <a:sym typeface="Arial"/>
              </a:endParaRPr>
            </a:p>
          </p:txBody>
        </p:sp>
        <p:pic>
          <p:nvPicPr>
            <p:cNvPr id="2" name="Google Shape;89;g15ea153f80b_0_0">
              <a:extLst>
                <a:ext uri="{FF2B5EF4-FFF2-40B4-BE49-F238E27FC236}">
                  <a16:creationId xmlns:a16="http://schemas.microsoft.com/office/drawing/2014/main" id="{E6B07A8C-70D7-612F-205A-21A65C8037BB}"/>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5400000">
              <a:off x="4277606" y="3471811"/>
              <a:ext cx="190500" cy="457200"/>
            </a:xfrm>
            <a:prstGeom prst="rect">
              <a:avLst/>
            </a:prstGeom>
            <a:noFill/>
            <a:ln>
              <a:noFill/>
            </a:ln>
          </p:spPr>
        </p:pic>
        <p:pic>
          <p:nvPicPr>
            <p:cNvPr id="3" name="Google Shape;89;g15ea153f80b_0_0">
              <a:extLst>
                <a:ext uri="{FF2B5EF4-FFF2-40B4-BE49-F238E27FC236}">
                  <a16:creationId xmlns:a16="http://schemas.microsoft.com/office/drawing/2014/main" id="{6AC6E577-41A0-07F7-5BF0-1E0F15616E3C}"/>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5400000">
              <a:off x="6791435" y="3485181"/>
              <a:ext cx="190500" cy="457200"/>
            </a:xfrm>
            <a:prstGeom prst="rect">
              <a:avLst/>
            </a:prstGeom>
            <a:noFill/>
            <a:ln>
              <a:noFill/>
            </a:ln>
          </p:spPr>
        </p:pic>
      </p:grpSp>
      <p:grpSp>
        <p:nvGrpSpPr>
          <p:cNvPr id="6" name="Gruppe 5">
            <a:extLst>
              <a:ext uri="{FF2B5EF4-FFF2-40B4-BE49-F238E27FC236}">
                <a16:creationId xmlns:a16="http://schemas.microsoft.com/office/drawing/2014/main" id="{F32AC714-1485-4306-7D26-1610F4B9DBA1}"/>
              </a:ext>
              <a:ext uri="{C183D7F6-B498-43B3-948B-1728B52AA6E4}">
                <adec:decorative xmlns:adec="http://schemas.microsoft.com/office/drawing/2017/decorative" val="1"/>
              </a:ext>
            </a:extLst>
          </p:cNvPr>
          <p:cNvGrpSpPr/>
          <p:nvPr/>
        </p:nvGrpSpPr>
        <p:grpSpPr>
          <a:xfrm>
            <a:off x="10169234" y="1088330"/>
            <a:ext cx="1544511" cy="1463616"/>
            <a:chOff x="10217996" y="1306820"/>
            <a:chExt cx="1544511" cy="1463616"/>
          </a:xfrm>
        </p:grpSpPr>
        <p:pic>
          <p:nvPicPr>
            <p:cNvPr id="7" name="Google Shape;128;g15ea153f80b_0_409">
              <a:extLst>
                <a:ext uri="{FF2B5EF4-FFF2-40B4-BE49-F238E27FC236}">
                  <a16:creationId xmlns:a16="http://schemas.microsoft.com/office/drawing/2014/main" id="{7D633542-B406-6049-E490-198B6D5BF891}"/>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73416" y="1504725"/>
              <a:ext cx="1410904" cy="1265711"/>
            </a:xfrm>
            <a:prstGeom prst="rect">
              <a:avLst/>
            </a:prstGeom>
            <a:noFill/>
            <a:ln>
              <a:noFill/>
            </a:ln>
          </p:spPr>
        </p:pic>
        <p:pic>
          <p:nvPicPr>
            <p:cNvPr id="8" name="Google Shape;140;g15ea153f80b_0_409">
              <a:extLst>
                <a:ext uri="{FF2B5EF4-FFF2-40B4-BE49-F238E27FC236}">
                  <a16:creationId xmlns:a16="http://schemas.microsoft.com/office/drawing/2014/main" id="{9493157F-C2E6-B294-0B85-286F157409AA}"/>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788171" y="1306820"/>
              <a:ext cx="190500" cy="457200"/>
            </a:xfrm>
            <a:prstGeom prst="rect">
              <a:avLst/>
            </a:prstGeom>
            <a:noFill/>
            <a:ln>
              <a:noFill/>
            </a:ln>
          </p:spPr>
        </p:pic>
        <p:sp>
          <p:nvSpPr>
            <p:cNvPr id="9" name="Google Shape;139;g15ea153f80b_0_409">
              <a:extLst>
                <a:ext uri="{FF2B5EF4-FFF2-40B4-BE49-F238E27FC236}">
                  <a16:creationId xmlns:a16="http://schemas.microsoft.com/office/drawing/2014/main" id="{27E08D68-D396-3E09-E6D5-ACD7E93DDC86}"/>
                </a:ext>
              </a:extLst>
            </p:cNvPr>
            <p:cNvSpPr txBox="1"/>
            <p:nvPr/>
          </p:nvSpPr>
          <p:spPr>
            <a:xfrm>
              <a:off x="10217996" y="1946158"/>
              <a:ext cx="1544511"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b-NO" sz="2000" b="1" i="0" u="none" strike="noStrike" cap="none" dirty="0">
                  <a:solidFill>
                    <a:srgbClr val="000000"/>
                  </a:solidFill>
                  <a:latin typeface="Amatic SC"/>
                  <a:ea typeface="Amatic SC"/>
                  <a:cs typeface="Amatic SC"/>
                  <a:sym typeface="Amatic SC"/>
                </a:rPr>
                <a:t>Valgfri utvidelse</a:t>
              </a:r>
              <a:endParaRPr sz="1500" b="1" i="0" u="none" strike="noStrike" cap="none" dirty="0">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title"/>
          </p:nvPr>
        </p:nvSpPr>
        <p:spPr>
          <a:xfrm>
            <a:off x="838200" y="150345"/>
            <a:ext cx="10515600" cy="900000"/>
          </a:xfrm>
          <a:prstGeom prst="rect">
            <a:avLst/>
          </a:prstGeom>
          <a:solidFill>
            <a:schemeClr val="lt1"/>
          </a:solidFill>
          <a:ln w="19050" cap="flat" cmpd="sng">
            <a:solidFill>
              <a:schemeClr val="dk1"/>
            </a:solidFill>
            <a:prstDash val="solid"/>
            <a:round/>
            <a:headEnd type="none" w="sm" len="sm"/>
            <a:tailEnd type="none" w="sm" len="sm"/>
          </a:ln>
          <a:effectLst>
            <a:outerShdw dist="76200" dir="2700000" algn="tl" rotWithShape="0">
              <a:srgbClr val="000000"/>
            </a:outerShdw>
          </a:effectLst>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no-NO" dirty="0">
                <a:latin typeface="Century Gothic"/>
                <a:ea typeface="Century Gothic"/>
                <a:cs typeface="Century Gothic"/>
                <a:sym typeface="Century Gothic"/>
              </a:rPr>
              <a:t>Presentere og diskutere materialvalg</a:t>
            </a:r>
            <a:endParaRPr dirty="0"/>
          </a:p>
        </p:txBody>
      </p:sp>
      <p:grpSp>
        <p:nvGrpSpPr>
          <p:cNvPr id="2" name="Gruppe 1">
            <a:extLst>
              <a:ext uri="{FF2B5EF4-FFF2-40B4-BE49-F238E27FC236}">
                <a16:creationId xmlns:a16="http://schemas.microsoft.com/office/drawing/2014/main" id="{235BC917-0A2C-153E-70AB-0113C319EF09}"/>
              </a:ext>
              <a:ext uri="{C183D7F6-B498-43B3-948B-1728B52AA6E4}">
                <adec:decorative xmlns:adec="http://schemas.microsoft.com/office/drawing/2017/decorative" val="1"/>
              </a:ext>
            </a:extLst>
          </p:cNvPr>
          <p:cNvGrpSpPr/>
          <p:nvPr/>
        </p:nvGrpSpPr>
        <p:grpSpPr>
          <a:xfrm>
            <a:off x="10098121" y="822685"/>
            <a:ext cx="1554917" cy="2183751"/>
            <a:chOff x="10098121" y="822685"/>
            <a:chExt cx="1554917" cy="2183751"/>
          </a:xfrm>
        </p:grpSpPr>
        <p:pic>
          <p:nvPicPr>
            <p:cNvPr id="170" name="Google Shape;170;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10800" y="1514782"/>
              <a:ext cx="1287631" cy="1491654"/>
            </a:xfrm>
            <a:prstGeom prst="rect">
              <a:avLst/>
            </a:prstGeom>
            <a:noFill/>
            <a:ln>
              <a:noFill/>
            </a:ln>
          </p:spPr>
        </p:pic>
        <p:sp>
          <p:nvSpPr>
            <p:cNvPr id="171" name="Google Shape;171;p4"/>
            <p:cNvSpPr txBox="1"/>
            <p:nvPr/>
          </p:nvSpPr>
          <p:spPr>
            <a:xfrm>
              <a:off x="10098121" y="1792829"/>
              <a:ext cx="1554917"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b-NO" sz="2000" b="1" i="0" u="none" strike="noStrike" cap="none" dirty="0">
                  <a:solidFill>
                    <a:srgbClr val="000000"/>
                  </a:solidFill>
                  <a:latin typeface="Amatic SC"/>
                  <a:ea typeface="Amatic SC"/>
                  <a:cs typeface="Amatic SC"/>
                  <a:sym typeface="Amatic SC"/>
                </a:rPr>
                <a:t>D</a:t>
              </a:r>
              <a:r>
                <a:rPr lang="no-NO" sz="2000" b="1" i="0" u="none" strike="noStrike" cap="none" dirty="0">
                  <a:solidFill>
                    <a:srgbClr val="000000"/>
                  </a:solidFill>
                  <a:latin typeface="Amatic SC"/>
                  <a:ea typeface="Amatic SC"/>
                  <a:cs typeface="Amatic SC"/>
                  <a:sym typeface="Amatic SC"/>
                </a:rPr>
                <a:t>iskutere  </a:t>
              </a: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no-NO" sz="2000" b="1" i="0" u="none" strike="noStrike" cap="none" dirty="0">
                  <a:solidFill>
                    <a:srgbClr val="000000"/>
                  </a:solidFill>
                  <a:latin typeface="Amatic SC"/>
                  <a:ea typeface="Amatic SC"/>
                  <a:cs typeface="Amatic SC"/>
                  <a:sym typeface="Amatic SC"/>
                </a:rPr>
                <a:t>materialvalg</a:t>
              </a:r>
              <a:endParaRPr sz="1400" b="1" i="0" u="none" strike="noStrike" cap="none" dirty="0">
                <a:solidFill>
                  <a:srgbClr val="000000"/>
                </a:solidFill>
                <a:latin typeface="Arial"/>
                <a:ea typeface="Arial"/>
                <a:cs typeface="Arial"/>
                <a:sym typeface="Arial"/>
              </a:endParaRPr>
            </a:p>
          </p:txBody>
        </p:sp>
        <p:pic>
          <p:nvPicPr>
            <p:cNvPr id="172" name="Google Shape;172;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780911" y="1273005"/>
              <a:ext cx="190500" cy="457200"/>
            </a:xfrm>
            <a:prstGeom prst="rect">
              <a:avLst/>
            </a:prstGeom>
            <a:noFill/>
            <a:ln>
              <a:noFill/>
            </a:ln>
          </p:spPr>
        </p:pic>
        <p:grpSp>
          <p:nvGrpSpPr>
            <p:cNvPr id="180" name="Google Shape;180;p4"/>
            <p:cNvGrpSpPr/>
            <p:nvPr/>
          </p:nvGrpSpPr>
          <p:grpSpPr>
            <a:xfrm>
              <a:off x="10634367" y="822685"/>
              <a:ext cx="520700" cy="508000"/>
              <a:chOff x="2541599" y="1511990"/>
              <a:chExt cx="520700" cy="508000"/>
            </a:xfrm>
          </p:grpSpPr>
          <p:pic>
            <p:nvPicPr>
              <p:cNvPr id="181" name="Google Shape;181;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541599" y="1511990"/>
                <a:ext cx="520700" cy="508000"/>
              </a:xfrm>
              <a:prstGeom prst="rect">
                <a:avLst/>
              </a:prstGeom>
              <a:noFill/>
              <a:ln>
                <a:noFill/>
              </a:ln>
            </p:spPr>
          </p:pic>
          <p:sp>
            <p:nvSpPr>
              <p:cNvPr id="182" name="Google Shape;182;p4"/>
              <p:cNvSpPr txBox="1"/>
              <p:nvPr/>
            </p:nvSpPr>
            <p:spPr>
              <a:xfrm>
                <a:off x="2623855" y="1535157"/>
                <a:ext cx="3561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o-NO" sz="2400" b="1" i="0" u="none" strike="noStrike" cap="none" dirty="0">
                    <a:solidFill>
                      <a:srgbClr val="000000"/>
                    </a:solidFill>
                    <a:latin typeface="Segoe Print" panose="02000800000000000000" pitchFamily="2" charset="0"/>
                    <a:ea typeface="Quattrocento Sans"/>
                    <a:cs typeface="Quattrocento Sans"/>
                    <a:sym typeface="Quattrocento Sans"/>
                  </a:rPr>
                  <a:t>7</a:t>
                </a:r>
                <a:endParaRPr sz="1400" b="0" i="0" u="none" strike="noStrike" cap="none" dirty="0">
                  <a:solidFill>
                    <a:srgbClr val="000000"/>
                  </a:solidFill>
                  <a:latin typeface="Segoe Print" panose="02000800000000000000" pitchFamily="2" charset="0"/>
                  <a:ea typeface="Quattrocento Sans"/>
                  <a:cs typeface="Quattrocento Sans"/>
                  <a:sym typeface="Quattrocento Sans"/>
                </a:endParaRPr>
              </a:p>
            </p:txBody>
          </p:sp>
        </p:grpSp>
      </p:grpSp>
      <p:grpSp>
        <p:nvGrpSpPr>
          <p:cNvPr id="3" name="Gruppe 2" descr="En illustrasjon av en strektegning av tre personer som presenterer sin idé. De har en snakkeboble over seg som representerer at de snakker om samme tema. ">
            <a:extLst>
              <a:ext uri="{FF2B5EF4-FFF2-40B4-BE49-F238E27FC236}">
                <a16:creationId xmlns:a16="http://schemas.microsoft.com/office/drawing/2014/main" id="{B9F576B0-0238-6097-BEF5-C5A065F426CA}"/>
              </a:ext>
            </a:extLst>
          </p:cNvPr>
          <p:cNvGrpSpPr/>
          <p:nvPr/>
        </p:nvGrpSpPr>
        <p:grpSpPr>
          <a:xfrm>
            <a:off x="1267357" y="1202412"/>
            <a:ext cx="4045359" cy="4045359"/>
            <a:chOff x="688858" y="1214541"/>
            <a:chExt cx="3256445" cy="3256445"/>
          </a:xfrm>
        </p:grpSpPr>
        <p:pic>
          <p:nvPicPr>
            <p:cNvPr id="4" name="Bilde 3" descr="Et bilde som inneholder sort, kunst, design, illustrasjon&#10;&#10;Automatisk generert beskrivelse med middels konfidens">
              <a:extLst>
                <a:ext uri="{FF2B5EF4-FFF2-40B4-BE49-F238E27FC236}">
                  <a16:creationId xmlns:a16="http://schemas.microsoft.com/office/drawing/2014/main" id="{2C55DD62-140E-AB27-E0D0-C981ED79D85E}"/>
                </a:ext>
              </a:extLst>
            </p:cNvPr>
            <p:cNvPicPr>
              <a:picLocks noChangeAspect="1"/>
            </p:cNvPicPr>
            <p:nvPr/>
          </p:nvPicPr>
          <p:blipFill>
            <a:blip r:embed="rId6" cstate="email">
              <a:clrChange>
                <a:clrFrom>
                  <a:srgbClr val="FFFFFF">
                    <a:alpha val="0"/>
                  </a:srgbClr>
                </a:clrFrom>
                <a:clrTo>
                  <a:srgbClr val="FFFFFF">
                    <a:alpha val="0"/>
                  </a:srgbClr>
                </a:clrTo>
              </a:clrChange>
              <a:extLst>
                <a:ext uri="{28A0092B-C50C-407E-A947-70E740481C1C}">
                  <a14:useLocalDpi xmlns:a14="http://schemas.microsoft.com/office/drawing/2010/main"/>
                </a:ext>
              </a:extLst>
            </a:blip>
            <a:stretch>
              <a:fillRect/>
            </a:stretch>
          </p:blipFill>
          <p:spPr>
            <a:xfrm>
              <a:off x="688858" y="1214541"/>
              <a:ext cx="3256445" cy="3256445"/>
            </a:xfrm>
            <a:prstGeom prst="rect">
              <a:avLst/>
            </a:prstGeom>
          </p:spPr>
        </p:pic>
        <p:sp>
          <p:nvSpPr>
            <p:cNvPr id="5" name="Google Shape;290;p23">
              <a:extLst>
                <a:ext uri="{FF2B5EF4-FFF2-40B4-BE49-F238E27FC236}">
                  <a16:creationId xmlns:a16="http://schemas.microsoft.com/office/drawing/2014/main" id="{7FB9DBE3-EB5F-C49D-C792-C28BB79B9BC2}"/>
                </a:ext>
              </a:extLst>
            </p:cNvPr>
            <p:cNvSpPr txBox="1"/>
            <p:nvPr/>
          </p:nvSpPr>
          <p:spPr>
            <a:xfrm>
              <a:off x="909848" y="3888340"/>
              <a:ext cx="2861163"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o-NO" sz="2000" b="1" i="0" u="none" strike="noStrike" cap="none" dirty="0">
                  <a:solidFill>
                    <a:srgbClr val="EC6464"/>
                  </a:solidFill>
                  <a:latin typeface="Amatic SC"/>
                  <a:ea typeface="Amatic SC"/>
                  <a:cs typeface="Amatic SC"/>
                  <a:sym typeface="Amatic SC"/>
                </a:rPr>
                <a:t>Gruppe 1</a:t>
              </a:r>
              <a:endParaRPr sz="2000" b="1" i="0" u="none" strike="noStrike" cap="none" dirty="0">
                <a:solidFill>
                  <a:srgbClr val="000000"/>
                </a:solidFill>
                <a:latin typeface="Arial"/>
                <a:ea typeface="Arial"/>
                <a:cs typeface="Arial"/>
                <a:sym typeface="Arial"/>
              </a:endParaRPr>
            </a:p>
          </p:txBody>
        </p:sp>
      </p:grpSp>
      <p:sp>
        <p:nvSpPr>
          <p:cNvPr id="178" name="Google Shape;178;p4"/>
          <p:cNvSpPr txBox="1"/>
          <p:nvPr/>
        </p:nvSpPr>
        <p:spPr>
          <a:xfrm>
            <a:off x="1244874" y="5247771"/>
            <a:ext cx="409032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nb-NO" sz="2000" b="0" i="0" u="none" strike="noStrike" cap="none" dirty="0">
                <a:solidFill>
                  <a:srgbClr val="000000"/>
                </a:solidFill>
                <a:latin typeface="Century Gothic"/>
                <a:ea typeface="Century Gothic"/>
                <a:cs typeface="Century Gothic"/>
                <a:sym typeface="Century Gothic"/>
              </a:rPr>
              <a:t>«</a:t>
            </a:r>
            <a:r>
              <a:rPr lang="no-NO" sz="2000" b="0" i="0" u="none" strike="noStrike" cap="none" dirty="0">
                <a:solidFill>
                  <a:srgbClr val="000000"/>
                </a:solidFill>
                <a:latin typeface="Century Gothic"/>
                <a:ea typeface="Century Gothic"/>
                <a:cs typeface="Century Gothic"/>
                <a:sym typeface="Century Gothic"/>
              </a:rPr>
              <a:t>Jeg har valgt å bruke ... </a:t>
            </a:r>
            <a:br>
              <a:rPr lang="no-NO" sz="2000" b="0" i="0" u="none" strike="noStrike" cap="none" dirty="0">
                <a:solidFill>
                  <a:srgbClr val="000000"/>
                </a:solidFill>
                <a:latin typeface="Century Gothic"/>
                <a:ea typeface="Century Gothic"/>
                <a:cs typeface="Century Gothic"/>
                <a:sym typeface="Century Gothic"/>
              </a:rPr>
            </a:br>
            <a:r>
              <a:rPr lang="no-NO" sz="2000" b="0" i="0" u="none" strike="noStrike" cap="none" dirty="0">
                <a:solidFill>
                  <a:srgbClr val="000000"/>
                </a:solidFill>
                <a:latin typeface="Century Gothic"/>
                <a:ea typeface="Century Gothic"/>
                <a:cs typeface="Century Gothic"/>
                <a:sym typeface="Century Gothic"/>
              </a:rPr>
              <a:t>til vinduene fordi ...</a:t>
            </a:r>
            <a:r>
              <a:rPr lang="nb-NO" sz="2000" b="0" i="0" u="none" strike="noStrike" cap="none" dirty="0">
                <a:solidFill>
                  <a:srgbClr val="000000"/>
                </a:solidFill>
                <a:latin typeface="Century Gothic"/>
                <a:ea typeface="Century Gothic"/>
                <a:cs typeface="Century Gothic"/>
                <a:sym typeface="Century Gothic"/>
              </a:rPr>
              <a:t>»</a:t>
            </a:r>
            <a:r>
              <a:rPr lang="nb-NO" sz="2000" dirty="0">
                <a:latin typeface="Century Gothic"/>
                <a:ea typeface="Century Gothic"/>
                <a:cs typeface="Century Gothic"/>
                <a:sym typeface="Century Gothic"/>
              </a:rPr>
              <a:t> </a:t>
            </a:r>
            <a:endParaRPr lang="nb-NO" sz="2000" b="0" i="0" u="none" strike="noStrike" cap="none" dirty="0">
              <a:solidFill>
                <a:srgbClr val="000000"/>
              </a:solidFill>
              <a:latin typeface="Century Gothic"/>
              <a:ea typeface="Century Gothic"/>
              <a:cs typeface="Century Gothic"/>
              <a:sym typeface="Century Gothic"/>
            </a:endParaRPr>
          </a:p>
        </p:txBody>
      </p:sp>
      <p:grpSp>
        <p:nvGrpSpPr>
          <p:cNvPr id="10" name="Gruppe 9" descr="En illustrasjon av en strektegning av tre personer som presenterer sin idé. De har en snakkeboble over seg som representerer at de snakker om samme tema. ">
            <a:extLst>
              <a:ext uri="{FF2B5EF4-FFF2-40B4-BE49-F238E27FC236}">
                <a16:creationId xmlns:a16="http://schemas.microsoft.com/office/drawing/2014/main" id="{35F15D2F-975A-0A6A-CB85-5AB8D80826FA}"/>
              </a:ext>
            </a:extLst>
          </p:cNvPr>
          <p:cNvGrpSpPr/>
          <p:nvPr/>
        </p:nvGrpSpPr>
        <p:grpSpPr>
          <a:xfrm>
            <a:off x="5718887" y="1202412"/>
            <a:ext cx="4045359" cy="4045359"/>
            <a:chOff x="688858" y="1214541"/>
            <a:chExt cx="3256445" cy="3256445"/>
          </a:xfrm>
        </p:grpSpPr>
        <p:pic>
          <p:nvPicPr>
            <p:cNvPr id="11" name="Bilde 10" descr="Et bilde som inneholder sort, kunst, design, illustrasjon&#10;&#10;Automatisk generert beskrivelse med middels konfidens">
              <a:extLst>
                <a:ext uri="{FF2B5EF4-FFF2-40B4-BE49-F238E27FC236}">
                  <a16:creationId xmlns:a16="http://schemas.microsoft.com/office/drawing/2014/main" id="{8DD98802-AB36-DEBC-D6A5-74F3CD4C9583}"/>
                </a:ext>
              </a:extLst>
            </p:cNvPr>
            <p:cNvPicPr>
              <a:picLocks noChangeAspect="1"/>
            </p:cNvPicPr>
            <p:nvPr/>
          </p:nvPicPr>
          <p:blipFill>
            <a:blip r:embed="rId6" cstate="email">
              <a:clrChange>
                <a:clrFrom>
                  <a:srgbClr val="FFFFFF">
                    <a:alpha val="0"/>
                  </a:srgbClr>
                </a:clrFrom>
                <a:clrTo>
                  <a:srgbClr val="FFFFFF">
                    <a:alpha val="0"/>
                  </a:srgbClr>
                </a:clrTo>
              </a:clrChange>
              <a:extLst>
                <a:ext uri="{28A0092B-C50C-407E-A947-70E740481C1C}">
                  <a14:useLocalDpi xmlns:a14="http://schemas.microsoft.com/office/drawing/2010/main"/>
                </a:ext>
              </a:extLst>
            </a:blip>
            <a:stretch>
              <a:fillRect/>
            </a:stretch>
          </p:blipFill>
          <p:spPr>
            <a:xfrm>
              <a:off x="688858" y="1214541"/>
              <a:ext cx="3256445" cy="3256445"/>
            </a:xfrm>
            <a:prstGeom prst="rect">
              <a:avLst/>
            </a:prstGeom>
          </p:spPr>
        </p:pic>
        <p:sp>
          <p:nvSpPr>
            <p:cNvPr id="12" name="Google Shape;290;p23">
              <a:extLst>
                <a:ext uri="{FF2B5EF4-FFF2-40B4-BE49-F238E27FC236}">
                  <a16:creationId xmlns:a16="http://schemas.microsoft.com/office/drawing/2014/main" id="{4D9A14F5-0752-6511-53F6-0F7FA78376DE}"/>
                </a:ext>
              </a:extLst>
            </p:cNvPr>
            <p:cNvSpPr txBox="1"/>
            <p:nvPr/>
          </p:nvSpPr>
          <p:spPr>
            <a:xfrm>
              <a:off x="909848" y="3888340"/>
              <a:ext cx="2861163"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no-NO" sz="2000" b="1" i="0" u="none" strike="noStrike" cap="none" dirty="0">
                  <a:solidFill>
                    <a:srgbClr val="2E74B5"/>
                  </a:solidFill>
                  <a:latin typeface="Amatic SC"/>
                  <a:ea typeface="Amatic SC"/>
                  <a:cs typeface="Amatic SC"/>
                  <a:sym typeface="Amatic SC"/>
                </a:rPr>
                <a:t>Gruppe </a:t>
              </a:r>
              <a:r>
                <a:rPr lang="nb-NO" sz="2000" b="1" i="0" u="none" strike="noStrike" cap="none" dirty="0">
                  <a:solidFill>
                    <a:srgbClr val="2E74B5"/>
                  </a:solidFill>
                  <a:latin typeface="Amatic SC"/>
                  <a:ea typeface="Amatic SC"/>
                  <a:cs typeface="Amatic SC"/>
                  <a:sym typeface="Amatic SC"/>
                </a:rPr>
                <a:t>2</a:t>
              </a:r>
              <a:endParaRPr sz="2000" b="1" i="0" u="none" strike="noStrike" cap="none" dirty="0">
                <a:solidFill>
                  <a:srgbClr val="2E74B5"/>
                </a:solidFill>
                <a:latin typeface="Arial"/>
                <a:ea typeface="Arial"/>
                <a:cs typeface="Arial"/>
                <a:sym typeface="Arial"/>
              </a:endParaRPr>
            </a:p>
          </p:txBody>
        </p:sp>
      </p:grpSp>
      <p:sp>
        <p:nvSpPr>
          <p:cNvPr id="179" name="Google Shape;179;p4"/>
          <p:cNvSpPr txBox="1"/>
          <p:nvPr/>
        </p:nvSpPr>
        <p:spPr>
          <a:xfrm>
            <a:off x="5588708" y="5247771"/>
            <a:ext cx="4363728"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nb-NO" sz="2000" b="0" i="0" u="none" strike="noStrike" cap="none" dirty="0">
                <a:solidFill>
                  <a:srgbClr val="000000"/>
                </a:solidFill>
                <a:latin typeface="Century Gothic"/>
                <a:ea typeface="Century Gothic"/>
                <a:cs typeface="Century Gothic"/>
                <a:sym typeface="Century Gothic"/>
              </a:rPr>
              <a:t>«</a:t>
            </a:r>
            <a:r>
              <a:rPr lang="no-NO" sz="2000" b="0" i="0" u="none" strike="noStrike" cap="none" dirty="0">
                <a:solidFill>
                  <a:srgbClr val="000000"/>
                </a:solidFill>
                <a:latin typeface="Century Gothic"/>
                <a:ea typeface="Century Gothic"/>
                <a:cs typeface="Century Gothic"/>
                <a:sym typeface="Century Gothic"/>
              </a:rPr>
              <a:t>Jeg tror taket vil synes bedre i skyggebildet enn pipa fordi ...</a:t>
            </a:r>
            <a:r>
              <a:rPr lang="nb-NO" sz="2000" b="0" i="0" u="none" strike="noStrike" cap="none" dirty="0">
                <a:solidFill>
                  <a:srgbClr val="000000"/>
                </a:solidFill>
                <a:latin typeface="Century Gothic"/>
                <a:ea typeface="Century Gothic"/>
                <a:cs typeface="Century Gothic"/>
                <a:sym typeface="Century Gothic"/>
              </a:rPr>
              <a:t>»</a:t>
            </a:r>
            <a:endParaRPr sz="2000" b="0" i="0" u="none" strike="noStrike" cap="none" dirty="0">
              <a:solidFill>
                <a:srgbClr val="00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81798887"/>
      </p:ext>
    </p:extLst>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1576</Words>
  <Application>Microsoft Office PowerPoint</Application>
  <PresentationFormat>Widescreen</PresentationFormat>
  <Paragraphs>167</Paragraphs>
  <Slides>13</Slides>
  <Notes>13</Notes>
  <HiddenSlides>0</HiddenSlides>
  <MMClips>0</MMClips>
  <ScaleCrop>false</ScaleCrop>
  <HeadingPairs>
    <vt:vector size="8" baseType="variant">
      <vt:variant>
        <vt:lpstr>Brukte skrifter</vt:lpstr>
      </vt:variant>
      <vt:variant>
        <vt:i4>7</vt:i4>
      </vt:variant>
      <vt:variant>
        <vt:lpstr>Tema</vt:lpstr>
      </vt:variant>
      <vt:variant>
        <vt:i4>1</vt:i4>
      </vt:variant>
      <vt:variant>
        <vt:lpstr>Innebygde OLE-servere</vt:lpstr>
      </vt:variant>
      <vt:variant>
        <vt:i4>0</vt:i4>
      </vt:variant>
      <vt:variant>
        <vt:lpstr>Lysbildetitler</vt:lpstr>
      </vt:variant>
      <vt:variant>
        <vt:i4>13</vt:i4>
      </vt:variant>
    </vt:vector>
  </HeadingPairs>
  <TitlesOfParts>
    <vt:vector size="21" baseType="lpstr">
      <vt:lpstr>Arial</vt:lpstr>
      <vt:lpstr>Quattrocento Sans</vt:lpstr>
      <vt:lpstr>Segoe Print</vt:lpstr>
      <vt:lpstr>Calibri</vt:lpstr>
      <vt:lpstr>Century Gothic</vt:lpstr>
      <vt:lpstr>Amatic SC</vt:lpstr>
      <vt:lpstr>Cambria</vt:lpstr>
      <vt:lpstr>Office-tema</vt:lpstr>
      <vt:lpstr>Skyggeby</vt:lpstr>
      <vt:lpstr>Håndskygger</vt:lpstr>
      <vt:lpstr>Bli kjent med materialene</vt:lpstr>
      <vt:lpstr>Oppdrag</vt:lpstr>
      <vt:lpstr>Idéutvikling</vt:lpstr>
      <vt:lpstr>Materialer og utstyr</vt:lpstr>
      <vt:lpstr>Utvikle bygget med ulike elementer</vt:lpstr>
      <vt:lpstr>Legge til farger</vt:lpstr>
      <vt:lpstr>Presentere og diskutere materialvalg</vt:lpstr>
      <vt:lpstr>Utstilling</vt:lpstr>
      <vt:lpstr>Presentasjon og oppsummering</vt:lpstr>
      <vt:lpstr>Sant eller usant?</vt:lpstr>
      <vt:lpstr>Opplevelse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Liv Oddrun Voll</dc:creator>
  <cp:lastModifiedBy>Øystein Sørborg</cp:lastModifiedBy>
  <cp:revision>2</cp:revision>
  <dcterms:modified xsi:type="dcterms:W3CDTF">2025-11-27T14:28:54Z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0x01010068FD6BA6CD280548AFF1EAB1E091132E</vt:lpwstr>
  </property>
  <property fmtid="{D5CDD505-2E9C-101B-9397-08002B2CF9AE}" pid="3" name="MSIP_Label_4803297c-a721-4cc3-83fa-d1a67fac09bc_Enabled">
    <vt:lpwstr>true</vt:lpwstr>
  </property>
  <property fmtid="{D5CDD505-2E9C-101B-9397-08002B2CF9AE}" pid="4" name="MSIP_Label_4803297c-a721-4cc3-83fa-d1a67fac09bc_SetDate">
    <vt:lpwstr>2021-06-23T12:02:41Z</vt:lpwstr>
  </property>
  <property fmtid="{D5CDD505-2E9C-101B-9397-08002B2CF9AE}" pid="5" name="MSIP_Label_4803297c-a721-4cc3-83fa-d1a67fac09bc_Method">
    <vt:lpwstr>Standard</vt:lpwstr>
  </property>
  <property fmtid="{D5CDD505-2E9C-101B-9397-08002B2CF9AE}" pid="6" name="MSIP_Label_4803297c-a721-4cc3-83fa-d1a67fac09bc_Name">
    <vt:lpwstr>Public</vt:lpwstr>
  </property>
  <property fmtid="{D5CDD505-2E9C-101B-9397-08002B2CF9AE}" pid="7" name="MSIP_Label_4803297c-a721-4cc3-83fa-d1a67fac09bc_SiteId">
    <vt:lpwstr>649f7279-d574-4f49-9155-a9ab2212f55d</vt:lpwstr>
  </property>
  <property fmtid="{D5CDD505-2E9C-101B-9397-08002B2CF9AE}" pid="8" name="MSIP_Label_4803297c-a721-4cc3-83fa-d1a67fac09bc_ActionId">
    <vt:lpwstr>64e7d97a-2ab4-4de9-be3a-df0bb09e2dbc</vt:lpwstr>
  </property>
  <property fmtid="{D5CDD505-2E9C-101B-9397-08002B2CF9AE}" pid="9" name="MSIP_Label_4803297c-a721-4cc3-83fa-d1a67fac09bc_ContentBits">
    <vt:lpwstr>0</vt:lpwstr>
  </property>
</Properties>
</file>