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 id="2147483668" r:id="rId2"/>
  </p:sldMasterIdLst>
  <p:notesMasterIdLst>
    <p:notesMasterId r:id="rId1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Lst>
  <p:sldSz cx="9144000" cy="5143500" type="screen16x9"/>
  <p:notesSz cx="6858000" cy="9144000"/>
  <p:embeddedFontLst>
    <p:embeddedFont>
      <p:font typeface="Amatic SC" pitchFamily="2" charset="-79"/>
      <p:regular r:id="rId16"/>
      <p:bold r:id="rId17"/>
    </p:embeddedFont>
    <p:embeddedFont>
      <p:font typeface="Century Gothic" panose="020B0502020202020204"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5D3C47-EBAE-AB42-BD3E-34D0F2C45E82}" v="12" dt="2025-12-12T08:58:00.7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34"/>
    <p:restoredTop sz="57703"/>
  </p:normalViewPr>
  <p:slideViewPr>
    <p:cSldViewPr snapToGrid="0">
      <p:cViewPr varScale="1">
        <p:scale>
          <a:sx n="91" d="100"/>
          <a:sy n="91" d="100"/>
        </p:scale>
        <p:origin x="1224" y="1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hdcTmpvDO0I&amp;t=70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5ea93828a6_0_319:notes"/>
          <p:cNvSpPr txBox="1">
            <a:spLocks noGrp="1"/>
          </p:cNvSpPr>
          <p:nvPr>
            <p:ph type="body" idx="1"/>
          </p:nvPr>
        </p:nvSpPr>
        <p:spPr>
          <a:xfrm>
            <a:off x="679450" y="4705350"/>
            <a:ext cx="5435700" cy="4457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dirty="0"/>
          </a:p>
        </p:txBody>
      </p:sp>
      <p:sp>
        <p:nvSpPr>
          <p:cNvPr id="113" name="Google Shape;113;g25ea93828a6_0_319:notes"/>
          <p:cNvSpPr>
            <a:spLocks noGrp="1" noRot="1" noChangeAspect="1"/>
          </p:cNvSpPr>
          <p:nvPr>
            <p:ph type="sldImg" idx="2"/>
          </p:nvPr>
        </p:nvSpPr>
        <p:spPr>
          <a:xfrm>
            <a:off x="95250" y="742950"/>
            <a:ext cx="6604000" cy="3714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5ea93828a6_0_436:notes"/>
          <p:cNvSpPr>
            <a:spLocks noGrp="1" noRot="1" noChangeAspect="1"/>
          </p:cNvSpPr>
          <p:nvPr>
            <p:ph type="sldImg" idx="2"/>
          </p:nvPr>
        </p:nvSpPr>
        <p:spPr>
          <a:xfrm>
            <a:off x="95250" y="742950"/>
            <a:ext cx="6604000" cy="3714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3" name="Google Shape;233;g25ea93828a6_0_436:notes"/>
          <p:cNvSpPr txBox="1">
            <a:spLocks noGrp="1"/>
          </p:cNvSpPr>
          <p:nvPr>
            <p:ph type="body" idx="1"/>
          </p:nvPr>
        </p:nvSpPr>
        <p:spPr>
          <a:xfrm>
            <a:off x="679450" y="4705350"/>
            <a:ext cx="5435700" cy="44577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Clr>
                <a:schemeClr val="dk1"/>
              </a:buClr>
              <a:buSzPts val="1100"/>
              <a:buFont typeface="Calibri"/>
              <a:buNone/>
            </a:pPr>
            <a:r>
              <a:rPr lang="no" b="1"/>
              <a:t>Hensikt </a:t>
            </a:r>
            <a:endParaRPr/>
          </a:p>
          <a:p>
            <a:pPr marL="158750" lvl="0" indent="0" algn="l" rtl="0">
              <a:lnSpc>
                <a:spcPct val="100000"/>
              </a:lnSpc>
              <a:spcBef>
                <a:spcPts val="0"/>
              </a:spcBef>
              <a:spcAft>
                <a:spcPts val="0"/>
              </a:spcAft>
              <a:buClr>
                <a:schemeClr val="dk1"/>
              </a:buClr>
              <a:buSzPts val="1100"/>
              <a:buFont typeface="Calibri"/>
              <a:buNone/>
            </a:pPr>
            <a:r>
              <a:rPr lang="no"/>
              <a:t>Oppsummering og faglig læring av begrepene kodespråk, løkke og algoritme.</a:t>
            </a:r>
            <a:endParaRPr/>
          </a:p>
          <a:p>
            <a:pPr marL="158750" lvl="0" indent="0" algn="l" rtl="0">
              <a:lnSpc>
                <a:spcPct val="100000"/>
              </a:lnSpc>
              <a:spcBef>
                <a:spcPts val="0"/>
              </a:spcBef>
              <a:spcAft>
                <a:spcPts val="0"/>
              </a:spcAft>
              <a:buClr>
                <a:schemeClr val="dk1"/>
              </a:buClr>
              <a:buSzPts val="1100"/>
              <a:buFont typeface="Calibri"/>
              <a:buNone/>
            </a:pPr>
            <a:endParaRPr b="1"/>
          </a:p>
          <a:p>
            <a:pPr marL="158750" lvl="0" indent="0" algn="l" rtl="0">
              <a:lnSpc>
                <a:spcPct val="100000"/>
              </a:lnSpc>
              <a:spcBef>
                <a:spcPts val="0"/>
              </a:spcBef>
              <a:spcAft>
                <a:spcPts val="0"/>
              </a:spcAft>
              <a:buClr>
                <a:schemeClr val="dk1"/>
              </a:buClr>
              <a:buSzPts val="1100"/>
              <a:buFont typeface="Calibri"/>
              <a:buNone/>
            </a:pPr>
            <a:r>
              <a:rPr lang="no" b="1"/>
              <a:t>Gjennomføring</a:t>
            </a:r>
            <a:endParaRPr b="0"/>
          </a:p>
          <a:p>
            <a:pPr marL="457200" lvl="0" indent="-298450" algn="l" rtl="0">
              <a:lnSpc>
                <a:spcPct val="100000"/>
              </a:lnSpc>
              <a:spcBef>
                <a:spcPts val="0"/>
              </a:spcBef>
              <a:spcAft>
                <a:spcPts val="0"/>
              </a:spcAft>
              <a:buClr>
                <a:schemeClr val="dk1"/>
              </a:buClr>
              <a:buSzPts val="1100"/>
              <a:buFont typeface="Calibri"/>
              <a:buChar char="●"/>
            </a:pPr>
            <a:r>
              <a:rPr lang="no"/>
              <a:t>Diskuter koden med elevene og oppsummer med at dette er et kodespråk med tall, symboler og bilder av bevegelser.</a:t>
            </a:r>
            <a:endParaRPr/>
          </a:p>
          <a:p>
            <a:pPr marL="457200" lvl="0" indent="-298450" algn="l" rtl="0">
              <a:lnSpc>
                <a:spcPct val="100000"/>
              </a:lnSpc>
              <a:spcBef>
                <a:spcPts val="0"/>
              </a:spcBef>
              <a:spcAft>
                <a:spcPts val="0"/>
              </a:spcAft>
              <a:buClr>
                <a:schemeClr val="dk1"/>
              </a:buClr>
              <a:buSzPts val="1100"/>
              <a:buFont typeface="Calibri"/>
              <a:buChar char="●"/>
            </a:pPr>
            <a:r>
              <a:rPr lang="no"/>
              <a:t>Den blå rammen viser hva som henger sammen og tallene sier hvor mange ganger bevegelsene skal gjentas. Dette kalles en løkke.</a:t>
            </a:r>
            <a:endParaRPr/>
          </a:p>
          <a:p>
            <a:pPr marL="457200" lvl="0" indent="-298450" algn="l" rtl="0">
              <a:lnSpc>
                <a:spcPct val="100000"/>
              </a:lnSpc>
              <a:spcBef>
                <a:spcPts val="0"/>
              </a:spcBef>
              <a:spcAft>
                <a:spcPts val="0"/>
              </a:spcAft>
              <a:buClr>
                <a:schemeClr val="dk1"/>
              </a:buClr>
              <a:buSzPts val="1100"/>
              <a:buFont typeface="Calibri"/>
              <a:buChar char="●"/>
            </a:pPr>
            <a:r>
              <a:rPr lang="no">
                <a:solidFill>
                  <a:schemeClr val="dk1"/>
                </a:solidFill>
              </a:rPr>
              <a:t>Bevegelsen står under hverandre for å vise rekkefølge på bevegelsene i dansen.</a:t>
            </a:r>
            <a:endParaRPr/>
          </a:p>
          <a:p>
            <a:pPr marL="457200" lvl="0" indent="-298450" algn="l" rtl="0">
              <a:lnSpc>
                <a:spcPct val="100000"/>
              </a:lnSpc>
              <a:spcBef>
                <a:spcPts val="0"/>
              </a:spcBef>
              <a:spcAft>
                <a:spcPts val="0"/>
              </a:spcAft>
              <a:buClr>
                <a:schemeClr val="dk1"/>
              </a:buClr>
              <a:buSzPts val="1100"/>
              <a:buFont typeface="Calibri"/>
              <a:buChar char="●"/>
            </a:pPr>
            <a:r>
              <a:rPr lang="no"/>
              <a:t>Hver linje skal gjentas så mange ganger som tallet viser. Dette er også en løkke.</a:t>
            </a:r>
            <a:endParaRPr/>
          </a:p>
          <a:p>
            <a:pPr marL="457200" lvl="0" indent="-298450" algn="l" rtl="0">
              <a:lnSpc>
                <a:spcPct val="100000"/>
              </a:lnSpc>
              <a:spcBef>
                <a:spcPts val="0"/>
              </a:spcBef>
              <a:spcAft>
                <a:spcPts val="0"/>
              </a:spcAft>
              <a:buClr>
                <a:schemeClr val="dk1"/>
              </a:buClr>
              <a:buSzPts val="1100"/>
              <a:buFont typeface="Calibri"/>
              <a:buChar char="●"/>
            </a:pPr>
            <a:r>
              <a:rPr lang="no"/>
              <a:t>Hele dansekoden kalles en algoritme. En algoritme er som en slags oppskrift som forteller hvordan dere skal danse.</a:t>
            </a:r>
            <a:endParaRPr/>
          </a:p>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25ea93828a6_0_455:notes"/>
          <p:cNvSpPr>
            <a:spLocks noGrp="1" noRot="1" noChangeAspect="1"/>
          </p:cNvSpPr>
          <p:nvPr>
            <p:ph type="sldImg" idx="2"/>
          </p:nvPr>
        </p:nvSpPr>
        <p:spPr>
          <a:xfrm>
            <a:off x="95250" y="742950"/>
            <a:ext cx="6604000" cy="3714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3" name="Google Shape;253;g25ea93828a6_0_455:notes"/>
          <p:cNvSpPr txBox="1">
            <a:spLocks noGrp="1"/>
          </p:cNvSpPr>
          <p:nvPr>
            <p:ph type="body" idx="1"/>
          </p:nvPr>
        </p:nvSpPr>
        <p:spPr>
          <a:xfrm>
            <a:off x="679450" y="4705350"/>
            <a:ext cx="5435700" cy="445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no" sz="1200" b="1"/>
              <a:t>Hensikt </a:t>
            </a:r>
            <a:endParaRPr/>
          </a:p>
          <a:p>
            <a:pPr marL="0" marR="0" lvl="0" indent="0" algn="l" rtl="0">
              <a:lnSpc>
                <a:spcPct val="100000"/>
              </a:lnSpc>
              <a:spcBef>
                <a:spcPts val="0"/>
              </a:spcBef>
              <a:spcAft>
                <a:spcPts val="0"/>
              </a:spcAft>
              <a:buClr>
                <a:srgbClr val="000000"/>
              </a:buClr>
              <a:buSzPts val="1400"/>
              <a:buFont typeface="Arial"/>
              <a:buNone/>
            </a:pPr>
            <a:r>
              <a:rPr lang="no" sz="1100" b="0" i="0" u="none" strike="noStrike" cap="none">
                <a:solidFill>
                  <a:srgbClr val="000000"/>
                </a:solidFill>
                <a:latin typeface="Arial"/>
                <a:ea typeface="Arial"/>
                <a:cs typeface="Arial"/>
                <a:sym typeface="Arial"/>
              </a:rPr>
              <a:t>Avslutte med dansemoro hvor de som vil kan presentere sin dans for klassen. Gi elevene anledning til å skinne.</a:t>
            </a:r>
            <a:endParaRPr sz="1200" b="1"/>
          </a:p>
          <a:p>
            <a:pPr marL="0" marR="0" lvl="0" indent="0" algn="l" rtl="0">
              <a:lnSpc>
                <a:spcPct val="100000"/>
              </a:lnSpc>
              <a:spcBef>
                <a:spcPts val="0"/>
              </a:spcBef>
              <a:spcAft>
                <a:spcPts val="0"/>
              </a:spcAft>
              <a:buClr>
                <a:srgbClr val="000000"/>
              </a:buClr>
              <a:buSzPts val="1400"/>
              <a:buFont typeface="Arial"/>
              <a:buNone/>
            </a:pPr>
            <a:endParaRPr sz="1200" b="1"/>
          </a:p>
          <a:p>
            <a:pPr marL="0" marR="0" lvl="0" indent="0" algn="l" rtl="0">
              <a:lnSpc>
                <a:spcPct val="100000"/>
              </a:lnSpc>
              <a:spcBef>
                <a:spcPts val="0"/>
              </a:spcBef>
              <a:spcAft>
                <a:spcPts val="0"/>
              </a:spcAft>
              <a:buClr>
                <a:srgbClr val="000000"/>
              </a:buClr>
              <a:buSzPts val="1400"/>
              <a:buFont typeface="Arial"/>
              <a:buNone/>
            </a:pPr>
            <a:r>
              <a:rPr lang="no" sz="1200" b="1"/>
              <a:t>Gjennomføring</a:t>
            </a:r>
            <a:endParaRPr/>
          </a:p>
          <a:p>
            <a:pPr marL="457200" lvl="0" indent="-298450" algn="l" rtl="0">
              <a:lnSpc>
                <a:spcPct val="100000"/>
              </a:lnSpc>
              <a:spcBef>
                <a:spcPts val="0"/>
              </a:spcBef>
              <a:spcAft>
                <a:spcPts val="0"/>
              </a:spcAft>
              <a:buClr>
                <a:schemeClr val="dk1"/>
              </a:buClr>
              <a:buSzPts val="1100"/>
              <a:buFont typeface="Calibri"/>
              <a:buChar char="●"/>
            </a:pPr>
            <a:r>
              <a:rPr lang="no" sz="1100">
                <a:solidFill>
                  <a:schemeClr val="dk1"/>
                </a:solidFill>
              </a:rPr>
              <a:t>Ett par blir valgt ut til å komme fram på tavla med sine kort, og vise fram koden (dansen sin). </a:t>
            </a:r>
            <a:endParaRPr/>
          </a:p>
          <a:p>
            <a:pPr marL="457200" lvl="0" indent="-298450" algn="l" rtl="0">
              <a:lnSpc>
                <a:spcPct val="100000"/>
              </a:lnSpc>
              <a:spcBef>
                <a:spcPts val="0"/>
              </a:spcBef>
              <a:spcAft>
                <a:spcPts val="0"/>
              </a:spcAft>
              <a:buClr>
                <a:schemeClr val="dk1"/>
              </a:buClr>
              <a:buSzPts val="1100"/>
              <a:buFont typeface="Calibri"/>
              <a:buChar char="●"/>
            </a:pPr>
            <a:r>
              <a:rPr lang="no" sz="1100">
                <a:solidFill>
                  <a:schemeClr val="dk1"/>
                </a:solidFill>
              </a:rPr>
              <a:t>Heng kortene opp på tavla med lærertyggis, eller på en annen kreativ måte, slik at de andre elevene ser koden. </a:t>
            </a:r>
            <a:endParaRPr/>
          </a:p>
          <a:p>
            <a:pPr marL="457200" lvl="0" indent="-298450" algn="l" rtl="0">
              <a:lnSpc>
                <a:spcPct val="100000"/>
              </a:lnSpc>
              <a:spcBef>
                <a:spcPts val="0"/>
              </a:spcBef>
              <a:spcAft>
                <a:spcPts val="0"/>
              </a:spcAft>
              <a:buClr>
                <a:schemeClr val="dk1"/>
              </a:buClr>
              <a:buSzPts val="1100"/>
              <a:buFont typeface="Calibri"/>
              <a:buChar char="●"/>
            </a:pPr>
            <a:r>
              <a:rPr lang="no" sz="1100">
                <a:solidFill>
                  <a:schemeClr val="dk1"/>
                </a:solidFill>
              </a:rPr>
              <a:t>Elevparet skal presentere koden sin ved at roboten danser etter bevegelsen når elevparet peker på bevegelseskortene. </a:t>
            </a:r>
            <a:endParaRPr/>
          </a:p>
          <a:p>
            <a:pPr marL="457200" lvl="0" indent="-298450" algn="l" rtl="0">
              <a:lnSpc>
                <a:spcPct val="100000"/>
              </a:lnSpc>
              <a:spcBef>
                <a:spcPts val="0"/>
              </a:spcBef>
              <a:spcAft>
                <a:spcPts val="0"/>
              </a:spcAft>
              <a:buClr>
                <a:schemeClr val="dk1"/>
              </a:buClr>
              <a:buSzPts val="1100"/>
              <a:buFont typeface="Calibri"/>
              <a:buChar char="●"/>
            </a:pPr>
            <a:r>
              <a:rPr lang="no" sz="1100">
                <a:solidFill>
                  <a:schemeClr val="dk1"/>
                </a:solidFill>
              </a:rPr>
              <a:t>De må selvsagt peke i rekkefølge, men elevparet kan bestemme hastigheten. </a:t>
            </a:r>
            <a:endParaRPr/>
          </a:p>
          <a:p>
            <a:pPr marL="457200" lvl="0" indent="-298450" algn="l" rtl="0">
              <a:lnSpc>
                <a:spcPct val="100000"/>
              </a:lnSpc>
              <a:spcBef>
                <a:spcPts val="0"/>
              </a:spcBef>
              <a:spcAft>
                <a:spcPts val="0"/>
              </a:spcAft>
              <a:buClr>
                <a:schemeClr val="dk1"/>
              </a:buClr>
              <a:buSzPts val="1100"/>
              <a:buFont typeface="Calibri"/>
              <a:buChar char="●"/>
            </a:pPr>
            <a:r>
              <a:rPr lang="no" sz="1100">
                <a:solidFill>
                  <a:schemeClr val="dk1"/>
                </a:solidFill>
              </a:rPr>
              <a:t>Her kan lærer velge om det er elevene eller læreren som skal være roboten og lese koden. Kanskje kan lærer prøve først, og så elevene? </a:t>
            </a:r>
            <a:endParaRPr/>
          </a:p>
          <a:p>
            <a:pPr marL="457200" lvl="0" indent="-298450" algn="l" rtl="0">
              <a:lnSpc>
                <a:spcPct val="100000"/>
              </a:lnSpc>
              <a:spcBef>
                <a:spcPts val="0"/>
              </a:spcBef>
              <a:spcAft>
                <a:spcPts val="0"/>
              </a:spcAft>
              <a:buClr>
                <a:schemeClr val="dk1"/>
              </a:buClr>
              <a:buSzPts val="1100"/>
              <a:buFont typeface="Calibri"/>
              <a:buChar char="●"/>
            </a:pPr>
            <a:r>
              <a:rPr lang="no" sz="1100">
                <a:solidFill>
                  <a:schemeClr val="dk1"/>
                </a:solidFill>
              </a:rPr>
              <a:t>Se an hvor mange grupper som får tid til å presentere koden sin på denne måten. </a:t>
            </a:r>
            <a:endParaRPr/>
          </a:p>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25ea93828a6_0_466:notes"/>
          <p:cNvSpPr>
            <a:spLocks noGrp="1" noRot="1" noChangeAspect="1"/>
          </p:cNvSpPr>
          <p:nvPr>
            <p:ph type="sldImg" idx="2"/>
          </p:nvPr>
        </p:nvSpPr>
        <p:spPr>
          <a:xfrm>
            <a:off x="95250" y="742950"/>
            <a:ext cx="6604000" cy="3714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5" name="Google Shape;265;g25ea93828a6_0_466:notes"/>
          <p:cNvSpPr txBox="1">
            <a:spLocks noGrp="1"/>
          </p:cNvSpPr>
          <p:nvPr>
            <p:ph type="body" idx="1"/>
          </p:nvPr>
        </p:nvSpPr>
        <p:spPr>
          <a:xfrm>
            <a:off x="679450" y="4705350"/>
            <a:ext cx="5435700" cy="4457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no" b="1">
                <a:solidFill>
                  <a:schemeClr val="dk1"/>
                </a:solidFill>
              </a:rPr>
              <a:t>Hensikt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no">
                <a:solidFill>
                  <a:schemeClr val="dk1"/>
                </a:solidFill>
              </a:rPr>
              <a:t>Elevene reflekterer omkring egen rolle i samarbeidet og opplevelsen av prosessen.</a:t>
            </a:r>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no" b="1">
                <a:solidFill>
                  <a:schemeClr val="dk1"/>
                </a:solidFill>
              </a:rPr>
              <a:t>Gjennomføring</a:t>
            </a:r>
            <a:endParaRPr/>
          </a:p>
          <a:p>
            <a:pPr marL="0" lvl="0" indent="0" algn="l" rtl="0">
              <a:lnSpc>
                <a:spcPct val="100000"/>
              </a:lnSpc>
              <a:spcBef>
                <a:spcPts val="0"/>
              </a:spcBef>
              <a:spcAft>
                <a:spcPts val="0"/>
              </a:spcAft>
              <a:buClr>
                <a:schemeClr val="dk1"/>
              </a:buClr>
              <a:buSzPts val="1100"/>
              <a:buFont typeface="Calibri"/>
              <a:buNone/>
            </a:pPr>
            <a:r>
              <a:rPr lang="no">
                <a:solidFill>
                  <a:schemeClr val="dk1"/>
                </a:solidFill>
              </a:rPr>
              <a:t>Lærer stiller spørsmål og elevene viser tommel opp, tommel ned og midt i mellom tommel avhengig av opplevelsen sin.</a:t>
            </a:r>
            <a:endParaRPr/>
          </a:p>
          <a:p>
            <a:pPr marL="0" lvl="0" indent="0" algn="l" rtl="0">
              <a:lnSpc>
                <a:spcPct val="100000"/>
              </a:lnSpc>
              <a:spcBef>
                <a:spcPts val="0"/>
              </a:spcBef>
              <a:spcAft>
                <a:spcPts val="0"/>
              </a:spcAft>
              <a:buClr>
                <a:schemeClr val="dk1"/>
              </a:buClr>
              <a:buSzPts val="1100"/>
              <a:buFont typeface="Arial"/>
              <a:buNone/>
            </a:pPr>
            <a:r>
              <a:rPr lang="no">
                <a:solidFill>
                  <a:schemeClr val="dk1"/>
                </a:solidFill>
              </a:rPr>
              <a:t>Still gjerne oppfølgingsspørsmål, slik at elever som vil kan fortelle litt utdypende om opplevelsen sin.</a:t>
            </a:r>
            <a:endParaRPr/>
          </a:p>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5ea93828a6_0_324:notes"/>
          <p:cNvSpPr>
            <a:spLocks noGrp="1" noRot="1" noChangeAspect="1"/>
          </p:cNvSpPr>
          <p:nvPr>
            <p:ph type="sldImg" idx="2"/>
          </p:nvPr>
        </p:nvSpPr>
        <p:spPr>
          <a:xfrm>
            <a:off x="95250" y="742950"/>
            <a:ext cx="6604000" cy="3714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9" name="Google Shape;119;g25ea93828a6_0_324:notes"/>
          <p:cNvSpPr txBox="1">
            <a:spLocks noGrp="1"/>
          </p:cNvSpPr>
          <p:nvPr>
            <p:ph type="body" idx="1"/>
          </p:nvPr>
        </p:nvSpPr>
        <p:spPr>
          <a:xfrm>
            <a:off x="679450" y="4705350"/>
            <a:ext cx="5435700" cy="44577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Clr>
                <a:schemeClr val="dk1"/>
              </a:buClr>
              <a:buSzPts val="1100"/>
              <a:buFont typeface="Arial"/>
              <a:buNone/>
            </a:pPr>
            <a:r>
              <a:rPr lang="no" b="1">
                <a:solidFill>
                  <a:schemeClr val="dk1"/>
                </a:solidFill>
              </a:rPr>
              <a:t>Starter: Kims lek - danseversjon</a:t>
            </a:r>
            <a:endParaRPr b="1"/>
          </a:p>
          <a:p>
            <a:pPr marL="158750" lvl="0" indent="0" algn="l" rtl="0">
              <a:lnSpc>
                <a:spcPct val="100000"/>
              </a:lnSpc>
              <a:spcBef>
                <a:spcPts val="0"/>
              </a:spcBef>
              <a:spcAft>
                <a:spcPts val="0"/>
              </a:spcAft>
              <a:buClr>
                <a:schemeClr val="dk1"/>
              </a:buClr>
              <a:buSzPts val="1100"/>
              <a:buFont typeface="Calibri"/>
              <a:buNone/>
            </a:pPr>
            <a:endParaRPr b="1"/>
          </a:p>
          <a:p>
            <a:pPr marL="158750" lvl="0" indent="0" algn="l" rtl="0">
              <a:lnSpc>
                <a:spcPct val="100000"/>
              </a:lnSpc>
              <a:spcBef>
                <a:spcPts val="0"/>
              </a:spcBef>
              <a:spcAft>
                <a:spcPts val="0"/>
              </a:spcAft>
              <a:buClr>
                <a:schemeClr val="dk1"/>
              </a:buClr>
              <a:buSzPts val="1100"/>
              <a:buFont typeface="Calibri"/>
              <a:buNone/>
            </a:pPr>
            <a:r>
              <a:rPr lang="no" b="1"/>
              <a:t>Tid: </a:t>
            </a:r>
            <a:r>
              <a:rPr lang="no" b="0"/>
              <a:t>5–6 min</a:t>
            </a:r>
            <a:endParaRPr/>
          </a:p>
          <a:p>
            <a:pPr marL="158750" lvl="0" indent="0" algn="l" rtl="0">
              <a:lnSpc>
                <a:spcPct val="100000"/>
              </a:lnSpc>
              <a:spcBef>
                <a:spcPts val="0"/>
              </a:spcBef>
              <a:spcAft>
                <a:spcPts val="0"/>
              </a:spcAft>
              <a:buClr>
                <a:schemeClr val="dk1"/>
              </a:buClr>
              <a:buSzPts val="1100"/>
              <a:buFont typeface="Calibri"/>
              <a:buNone/>
            </a:pPr>
            <a:endParaRPr b="1"/>
          </a:p>
          <a:p>
            <a:pPr marL="158750" lvl="0" indent="0" algn="l" rtl="0">
              <a:lnSpc>
                <a:spcPct val="100000"/>
              </a:lnSpc>
              <a:spcBef>
                <a:spcPts val="0"/>
              </a:spcBef>
              <a:spcAft>
                <a:spcPts val="0"/>
              </a:spcAft>
              <a:buClr>
                <a:schemeClr val="dk1"/>
              </a:buClr>
              <a:buSzPts val="1100"/>
              <a:buFont typeface="Calibri"/>
              <a:buNone/>
            </a:pPr>
            <a:r>
              <a:rPr lang="no" b="1"/>
              <a:t>Hensikt</a:t>
            </a:r>
            <a:endParaRPr/>
          </a:p>
          <a:p>
            <a:pPr marL="158750" lvl="0" indent="0" algn="l" rtl="0">
              <a:lnSpc>
                <a:spcPct val="100000"/>
              </a:lnSpc>
              <a:spcBef>
                <a:spcPts val="0"/>
              </a:spcBef>
              <a:spcAft>
                <a:spcPts val="0"/>
              </a:spcAft>
              <a:buClr>
                <a:schemeClr val="dk1"/>
              </a:buClr>
              <a:buSzPts val="1100"/>
              <a:buFont typeface="Calibri"/>
              <a:buNone/>
            </a:pPr>
            <a:r>
              <a:rPr lang="no"/>
              <a:t>Lærer (voksen), teiter seg, er lite selvhøytydelig og går foran som et godt eksempel. Målet er å hjelpe og motivere elevene til å slippe seg løs i danseaktiviteten som kommer senere i opplegget.</a:t>
            </a:r>
            <a:endParaRPr/>
          </a:p>
          <a:p>
            <a:pPr marL="0" lvl="0" indent="0" algn="l" rtl="0">
              <a:lnSpc>
                <a:spcPct val="100000"/>
              </a:lnSpc>
              <a:spcBef>
                <a:spcPts val="0"/>
              </a:spcBef>
              <a:spcAft>
                <a:spcPts val="0"/>
              </a:spcAft>
              <a:buClr>
                <a:schemeClr val="dk1"/>
              </a:buClr>
              <a:buSzPts val="1100"/>
              <a:buFont typeface="Calibri"/>
              <a:buNone/>
            </a:pPr>
            <a:endParaRPr/>
          </a:p>
          <a:p>
            <a:pPr marL="158750" lvl="0" indent="0" algn="l" rtl="0">
              <a:lnSpc>
                <a:spcPct val="100000"/>
              </a:lnSpc>
              <a:spcBef>
                <a:spcPts val="0"/>
              </a:spcBef>
              <a:spcAft>
                <a:spcPts val="0"/>
              </a:spcAft>
              <a:buClr>
                <a:schemeClr val="dk1"/>
              </a:buClr>
              <a:buSzPts val="1100"/>
              <a:buFont typeface="Calibri"/>
              <a:buNone/>
            </a:pPr>
            <a:r>
              <a:rPr lang="no" b="1">
                <a:solidFill>
                  <a:schemeClr val="dk1"/>
                </a:solidFill>
              </a:rPr>
              <a:t>Gjennomføring</a:t>
            </a:r>
            <a:endParaRPr b="1">
              <a:solidFill>
                <a:schemeClr val="dk1"/>
              </a:solidFill>
            </a:endParaRPr>
          </a:p>
          <a:p>
            <a:pPr marL="158750" lvl="0" indent="0" algn="l" rtl="0">
              <a:lnSpc>
                <a:spcPct val="100000"/>
              </a:lnSpc>
              <a:spcBef>
                <a:spcPts val="0"/>
              </a:spcBef>
              <a:spcAft>
                <a:spcPts val="0"/>
              </a:spcAft>
              <a:buClr>
                <a:schemeClr val="dk1"/>
              </a:buClr>
              <a:buSzPts val="1100"/>
              <a:buFont typeface="Arial"/>
              <a:buNone/>
            </a:pPr>
            <a:r>
              <a:rPr lang="no">
                <a:solidFill>
                  <a:schemeClr val="dk1"/>
                </a:solidFill>
              </a:rPr>
              <a:t>Lærer setter på musikk og viser frem en danserutine (bruk gjerne bevegelseskortene til å sette sammen bevegelser til en dans). Lærer gjentar deretter samme danserutine, men denne gangen er noen av bevegelsene fra den første danserutinen utelatt (ta ut noen av bevegelsene fra dansen du satte sammen). Elevene diskuterer i par og skal gjette hvilke bevegelser som mangler. Avgjør selv hvor mange ganger hver danserutine skal vises frem.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p>
          <a:p>
            <a:pPr marL="158750" lvl="0" indent="0" algn="l" rtl="0">
              <a:lnSpc>
                <a:spcPct val="100000"/>
              </a:lnSpc>
              <a:spcBef>
                <a:spcPts val="0"/>
              </a:spcBef>
              <a:spcAft>
                <a:spcPts val="0"/>
              </a:spcAft>
              <a:buClr>
                <a:schemeClr val="dk1"/>
              </a:buClr>
              <a:buSzPts val="1100"/>
              <a:buFont typeface="Arial"/>
              <a:buNone/>
            </a:pPr>
            <a:r>
              <a:rPr lang="no" b="1"/>
              <a:t>Eksempel på sang: </a:t>
            </a:r>
            <a:br>
              <a:rPr lang="no"/>
            </a:br>
            <a:r>
              <a:rPr lang="no"/>
              <a:t>“I like to move it”:  </a:t>
            </a:r>
            <a:r>
              <a:rPr lang="no" u="sng">
                <a:solidFill>
                  <a:schemeClr val="hlink"/>
                </a:solidFill>
                <a:hlinkClick r:id="rId3"/>
              </a:rPr>
              <a:t>https://www.youtube.com/watch?v=hdcTmpvDO0I&amp;t=70s</a:t>
            </a:r>
            <a:r>
              <a:rPr lang="no"/>
              <a:t>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5ea93828a6_0_335:notes"/>
          <p:cNvSpPr>
            <a:spLocks noGrp="1" noRot="1" noChangeAspect="1"/>
          </p:cNvSpPr>
          <p:nvPr>
            <p:ph type="sldImg" idx="2"/>
          </p:nvPr>
        </p:nvSpPr>
        <p:spPr>
          <a:xfrm>
            <a:off x="95250" y="742950"/>
            <a:ext cx="6604000" cy="3714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g25ea93828a6_0_335:notes"/>
          <p:cNvSpPr txBox="1">
            <a:spLocks noGrp="1"/>
          </p:cNvSpPr>
          <p:nvPr>
            <p:ph type="body" idx="1"/>
          </p:nvPr>
        </p:nvSpPr>
        <p:spPr>
          <a:xfrm>
            <a:off x="679450" y="4705350"/>
            <a:ext cx="5435700" cy="44577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Clr>
                <a:schemeClr val="dk1"/>
              </a:buClr>
              <a:buSzPts val="1100"/>
              <a:buFont typeface="Calibri"/>
              <a:buNone/>
            </a:pPr>
            <a:r>
              <a:rPr lang="no" b="1"/>
              <a:t>Hensikt</a:t>
            </a:r>
            <a:endParaRPr b="1"/>
          </a:p>
          <a:p>
            <a:pPr marL="158750" lvl="0" indent="0" algn="l" rtl="0">
              <a:lnSpc>
                <a:spcPct val="100000"/>
              </a:lnSpc>
              <a:spcBef>
                <a:spcPts val="0"/>
              </a:spcBef>
              <a:spcAft>
                <a:spcPts val="0"/>
              </a:spcAft>
              <a:buClr>
                <a:schemeClr val="dk1"/>
              </a:buClr>
              <a:buSzPts val="1100"/>
              <a:buFont typeface="Calibri"/>
              <a:buNone/>
            </a:pPr>
            <a:r>
              <a:rPr lang="no"/>
              <a:t>Erfare hvordan en robot bare gjør det som den får beskjed om. Programmering handler om å gi presise beskjeder.</a:t>
            </a:r>
            <a:endParaRPr/>
          </a:p>
          <a:p>
            <a:pPr marL="158750" lvl="0" indent="0" algn="l" rtl="0">
              <a:lnSpc>
                <a:spcPct val="100000"/>
              </a:lnSpc>
              <a:spcBef>
                <a:spcPts val="0"/>
              </a:spcBef>
              <a:spcAft>
                <a:spcPts val="0"/>
              </a:spcAft>
              <a:buClr>
                <a:schemeClr val="dk1"/>
              </a:buClr>
              <a:buSzPts val="1100"/>
              <a:buFont typeface="Calibri"/>
              <a:buNone/>
            </a:pPr>
            <a:endParaRPr/>
          </a:p>
          <a:p>
            <a:pPr marL="158750" lvl="0" indent="0" algn="l" rtl="0">
              <a:lnSpc>
                <a:spcPct val="100000"/>
              </a:lnSpc>
              <a:spcBef>
                <a:spcPts val="0"/>
              </a:spcBef>
              <a:spcAft>
                <a:spcPts val="0"/>
              </a:spcAft>
              <a:buClr>
                <a:schemeClr val="dk1"/>
              </a:buClr>
              <a:buSzPts val="1100"/>
              <a:buFont typeface="Calibri"/>
              <a:buNone/>
            </a:pPr>
            <a:r>
              <a:rPr lang="no" b="1"/>
              <a:t>Gjennomføring</a:t>
            </a:r>
            <a:br>
              <a:rPr lang="no" b="1"/>
            </a:br>
            <a:r>
              <a:rPr lang="no"/>
              <a:t>Presenter oppdraget og forklar at en robot kun gjør det som den får beskjed om. I dag er det du (eleven) som er robot og får beskjed om bevegelser som roboten gjør. Beskjedene vises som kort. </a:t>
            </a:r>
            <a:endParaRPr/>
          </a:p>
          <a:p>
            <a:pPr marL="158750" lvl="0" indent="0" algn="l" rtl="0">
              <a:lnSpc>
                <a:spcPct val="100000"/>
              </a:lnSpc>
              <a:spcBef>
                <a:spcPts val="0"/>
              </a:spcBef>
              <a:spcAft>
                <a:spcPts val="0"/>
              </a:spcAft>
              <a:buClr>
                <a:schemeClr val="dk1"/>
              </a:buClr>
              <a:buSzPts val="1100"/>
              <a:buFont typeface="Calibri"/>
              <a:buNone/>
            </a:pPr>
            <a:endParaRPr/>
          </a:p>
          <a:p>
            <a:pPr marL="158750" lvl="0" indent="0" algn="l" rtl="0">
              <a:lnSpc>
                <a:spcPct val="100000"/>
              </a:lnSpc>
              <a:spcBef>
                <a:spcPts val="0"/>
              </a:spcBef>
              <a:spcAft>
                <a:spcPts val="0"/>
              </a:spcAft>
              <a:buClr>
                <a:schemeClr val="dk1"/>
              </a:buClr>
              <a:buSzPts val="1100"/>
              <a:buFont typeface="Calibri"/>
              <a:buNone/>
            </a:pPr>
            <a:r>
              <a:rPr lang="no"/>
              <a:t>Vis fram tre bevegelseskort som du har valgt ut på forhånd</a:t>
            </a:r>
            <a:r>
              <a:rPr lang="no">
                <a:solidFill>
                  <a:schemeClr val="dk1"/>
                </a:solidFill>
              </a:rPr>
              <a:t>, f.eks de tre bevegelsene som er på denne sliden</a:t>
            </a:r>
            <a:r>
              <a:rPr lang="no"/>
              <a:t>. La elevene gjette hvordan bevegelsen er på alle de tre kortene, før du lar elevene gjøre bevegelsene etter hverandre. </a:t>
            </a:r>
            <a:endParaRPr/>
          </a:p>
          <a:p>
            <a:pPr marL="0" lvl="0" indent="0" algn="l" rtl="0">
              <a:lnSpc>
                <a:spcPct val="100000"/>
              </a:lnSpc>
              <a:spcBef>
                <a:spcPts val="0"/>
              </a:spcBef>
              <a:spcAft>
                <a:spcPts val="0"/>
              </a:spcAft>
              <a:buClr>
                <a:schemeClr val="dk1"/>
              </a:buClr>
              <a:buSzPts val="1100"/>
              <a:buFont typeface="Calibri"/>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5ea93828a6_2_0:notes"/>
          <p:cNvSpPr>
            <a:spLocks noGrp="1" noRot="1" noChangeAspect="1"/>
          </p:cNvSpPr>
          <p:nvPr>
            <p:ph type="sldImg" idx="2"/>
          </p:nvPr>
        </p:nvSpPr>
        <p:spPr>
          <a:xfrm>
            <a:off x="95250" y="742950"/>
            <a:ext cx="6604000" cy="3714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g25ea93828a6_2_0:notes"/>
          <p:cNvSpPr txBox="1">
            <a:spLocks noGrp="1"/>
          </p:cNvSpPr>
          <p:nvPr>
            <p:ph type="body" idx="1"/>
          </p:nvPr>
        </p:nvSpPr>
        <p:spPr>
          <a:xfrm>
            <a:off x="679450" y="4705350"/>
            <a:ext cx="5435700" cy="44577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Clr>
                <a:schemeClr val="dk1"/>
              </a:buClr>
              <a:buSzPts val="1100"/>
              <a:buFont typeface="Calibri"/>
              <a:buNone/>
            </a:pPr>
            <a:r>
              <a:rPr lang="no" b="1"/>
              <a:t>Hensikt </a:t>
            </a:r>
            <a:endParaRPr b="1"/>
          </a:p>
          <a:p>
            <a:pPr marL="158750" lvl="0" indent="0" algn="l" rtl="0">
              <a:lnSpc>
                <a:spcPct val="100000"/>
              </a:lnSpc>
              <a:spcBef>
                <a:spcPts val="0"/>
              </a:spcBef>
              <a:spcAft>
                <a:spcPts val="0"/>
              </a:spcAft>
              <a:buClr>
                <a:schemeClr val="dk1"/>
              </a:buClr>
              <a:buSzPts val="1100"/>
              <a:buFont typeface="Calibri"/>
              <a:buNone/>
            </a:pPr>
            <a:r>
              <a:rPr lang="no" b="0"/>
              <a:t>Gjøre elevene kjent med </a:t>
            </a:r>
            <a:r>
              <a:rPr lang="no"/>
              <a:t>bevegelses</a:t>
            </a:r>
            <a:r>
              <a:rPr lang="no" b="0"/>
              <a:t>kortene og se eksempel på </a:t>
            </a:r>
            <a:r>
              <a:rPr lang="no"/>
              <a:t>en dansekode</a:t>
            </a:r>
            <a:r>
              <a:rPr lang="no" b="0"/>
              <a:t>.</a:t>
            </a:r>
            <a:endParaRPr/>
          </a:p>
          <a:p>
            <a:pPr marL="158750" lvl="0" indent="0" algn="l" rtl="0">
              <a:lnSpc>
                <a:spcPct val="100000"/>
              </a:lnSpc>
              <a:spcBef>
                <a:spcPts val="0"/>
              </a:spcBef>
              <a:spcAft>
                <a:spcPts val="0"/>
              </a:spcAft>
              <a:buClr>
                <a:schemeClr val="dk1"/>
              </a:buClr>
              <a:buSzPts val="1100"/>
              <a:buFont typeface="Calibri"/>
              <a:buNone/>
            </a:pPr>
            <a:endParaRPr b="1"/>
          </a:p>
          <a:p>
            <a:pPr marL="158750" lvl="0" indent="0" algn="l" rtl="0">
              <a:lnSpc>
                <a:spcPct val="100000"/>
              </a:lnSpc>
              <a:spcBef>
                <a:spcPts val="0"/>
              </a:spcBef>
              <a:spcAft>
                <a:spcPts val="0"/>
              </a:spcAft>
              <a:buClr>
                <a:schemeClr val="dk1"/>
              </a:buClr>
              <a:buSzPts val="1100"/>
              <a:buFont typeface="Calibri"/>
              <a:buNone/>
            </a:pPr>
            <a:r>
              <a:rPr lang="no" b="1"/>
              <a:t>Gjennomføring</a:t>
            </a:r>
            <a:endParaRPr b="0"/>
          </a:p>
          <a:p>
            <a:pPr marL="158750" lvl="0" indent="0" algn="l" rtl="0">
              <a:lnSpc>
                <a:spcPct val="100000"/>
              </a:lnSpc>
              <a:spcBef>
                <a:spcPts val="0"/>
              </a:spcBef>
              <a:spcAft>
                <a:spcPts val="0"/>
              </a:spcAft>
              <a:buClr>
                <a:schemeClr val="dk1"/>
              </a:buClr>
              <a:buSzPts val="1100"/>
              <a:buFont typeface="Calibri"/>
              <a:buNone/>
            </a:pPr>
            <a:r>
              <a:rPr lang="no" b="0"/>
              <a:t>Hvert elevpar får utdelt et ark med en dansekode.</a:t>
            </a:r>
            <a:r>
              <a:rPr lang="no"/>
              <a:t> Dette er et danseprogram. Be e</a:t>
            </a:r>
            <a:r>
              <a:rPr lang="no" b="0"/>
              <a:t>leven tolke og følge denne koden og still veiledende spørsmål</a:t>
            </a:r>
            <a:r>
              <a:rPr lang="no"/>
              <a:t>:</a:t>
            </a:r>
            <a:r>
              <a:rPr lang="no" b="0"/>
              <a:t> </a:t>
            </a:r>
            <a:endParaRPr b="0"/>
          </a:p>
          <a:p>
            <a:pPr marL="914400" lvl="1" indent="-298450" algn="l" rtl="0">
              <a:lnSpc>
                <a:spcPct val="100000"/>
              </a:lnSpc>
              <a:spcBef>
                <a:spcPts val="0"/>
              </a:spcBef>
              <a:spcAft>
                <a:spcPts val="0"/>
              </a:spcAft>
              <a:buClr>
                <a:schemeClr val="dk1"/>
              </a:buClr>
              <a:buSzPts val="1100"/>
              <a:buFont typeface="Calibri"/>
              <a:buChar char="○"/>
            </a:pPr>
            <a:r>
              <a:rPr lang="no"/>
              <a:t>Hva betyr tallene?</a:t>
            </a:r>
            <a:endParaRPr/>
          </a:p>
          <a:p>
            <a:pPr marL="914400" lvl="1" indent="-298450" algn="l" rtl="0">
              <a:lnSpc>
                <a:spcPct val="100000"/>
              </a:lnSpc>
              <a:spcBef>
                <a:spcPts val="0"/>
              </a:spcBef>
              <a:spcAft>
                <a:spcPts val="0"/>
              </a:spcAft>
              <a:buClr>
                <a:schemeClr val="dk1"/>
              </a:buClr>
              <a:buSzPts val="1100"/>
              <a:buFont typeface="Calibri"/>
              <a:buChar char="○"/>
            </a:pPr>
            <a:r>
              <a:rPr lang="no"/>
              <a:t>Hva betyr den blå rammen?</a:t>
            </a:r>
            <a:endParaRPr/>
          </a:p>
          <a:p>
            <a:pPr marL="914400" lvl="1" indent="-298450" algn="l" rtl="0">
              <a:lnSpc>
                <a:spcPct val="100000"/>
              </a:lnSpc>
              <a:spcBef>
                <a:spcPts val="0"/>
              </a:spcBef>
              <a:spcAft>
                <a:spcPts val="0"/>
              </a:spcAft>
              <a:buClr>
                <a:schemeClr val="dk1"/>
              </a:buClr>
              <a:buSzPts val="1100"/>
              <a:buFont typeface="Calibri"/>
              <a:buChar char="○"/>
            </a:pPr>
            <a:r>
              <a:rPr lang="no"/>
              <a:t>Hvorfor er kortene plassert under hverandre?</a:t>
            </a:r>
            <a:endParaRPr b="1"/>
          </a:p>
          <a:p>
            <a:pPr marL="615950" lvl="1" indent="0" algn="l" rtl="0">
              <a:lnSpc>
                <a:spcPct val="100000"/>
              </a:lnSpc>
              <a:spcBef>
                <a:spcPts val="0"/>
              </a:spcBef>
              <a:spcAft>
                <a:spcPts val="0"/>
              </a:spcAft>
              <a:buClr>
                <a:schemeClr val="dk1"/>
              </a:buClr>
              <a:buSzPts val="1100"/>
              <a:buFont typeface="Calibri"/>
              <a:buNone/>
            </a:pPr>
            <a:endParaRPr b="1"/>
          </a:p>
          <a:p>
            <a:pPr marL="158750" lvl="0" indent="0" algn="l" rtl="0">
              <a:lnSpc>
                <a:spcPct val="100000"/>
              </a:lnSpc>
              <a:spcBef>
                <a:spcPts val="0"/>
              </a:spcBef>
              <a:spcAft>
                <a:spcPts val="0"/>
              </a:spcAft>
              <a:buClr>
                <a:schemeClr val="dk1"/>
              </a:buClr>
              <a:buSzPts val="1100"/>
              <a:buFont typeface="Calibri"/>
              <a:buNone/>
            </a:pPr>
            <a:r>
              <a:rPr lang="no" b="1"/>
              <a:t>Tips</a:t>
            </a:r>
            <a:endParaRPr/>
          </a:p>
          <a:p>
            <a:pPr marL="158750" marR="0" lvl="0" indent="0" algn="l" rtl="0">
              <a:lnSpc>
                <a:spcPct val="100000"/>
              </a:lnSpc>
              <a:spcBef>
                <a:spcPts val="0"/>
              </a:spcBef>
              <a:spcAft>
                <a:spcPts val="0"/>
              </a:spcAft>
              <a:buClr>
                <a:srgbClr val="000000"/>
              </a:buClr>
              <a:buSzPts val="1100"/>
              <a:buFont typeface="Arial"/>
              <a:buNone/>
            </a:pPr>
            <a:r>
              <a:rPr lang="no"/>
              <a:t>Dersom elevene synes dansekoden som er eksemplifisert her er vanskelig, kan du forenkle den eller bytte den ut med en enklere dansekode. </a:t>
            </a:r>
            <a:endParaRPr sz="1100" b="0" i="0" u="none" strike="noStrike" cap="none">
              <a:solidFill>
                <a:srgbClr val="000000"/>
              </a:solidFill>
              <a:latin typeface="Arial"/>
              <a:ea typeface="Arial"/>
              <a:cs typeface="Arial"/>
              <a:sym typeface="Arial"/>
            </a:endParaRPr>
          </a:p>
          <a:p>
            <a:pPr marL="615950" lvl="1" indent="0" algn="l" rtl="0">
              <a:lnSpc>
                <a:spcPct val="100000"/>
              </a:lnSpc>
              <a:spcBef>
                <a:spcPts val="0"/>
              </a:spcBef>
              <a:spcAft>
                <a:spcPts val="0"/>
              </a:spcAft>
              <a:buClr>
                <a:schemeClr val="dk1"/>
              </a:buClr>
              <a:buSzPts val="1100"/>
              <a:buFont typeface="Calibri"/>
              <a:buNone/>
            </a:pPr>
            <a:endParaRPr b="1"/>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5ea93828a6_0_360:notes"/>
          <p:cNvSpPr>
            <a:spLocks noGrp="1" noRot="1" noChangeAspect="1"/>
          </p:cNvSpPr>
          <p:nvPr>
            <p:ph type="sldImg" idx="2"/>
          </p:nvPr>
        </p:nvSpPr>
        <p:spPr>
          <a:xfrm>
            <a:off x="95250" y="742950"/>
            <a:ext cx="6604000" cy="3714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8" name="Google Shape;158;g25ea93828a6_0_360:notes"/>
          <p:cNvSpPr txBox="1">
            <a:spLocks noGrp="1"/>
          </p:cNvSpPr>
          <p:nvPr>
            <p:ph type="body" idx="1"/>
          </p:nvPr>
        </p:nvSpPr>
        <p:spPr>
          <a:xfrm>
            <a:off x="679450" y="4705350"/>
            <a:ext cx="5435700" cy="44577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Clr>
                <a:schemeClr val="dk1"/>
              </a:buClr>
              <a:buSzPts val="1100"/>
              <a:buFont typeface="Calibri"/>
              <a:buNone/>
            </a:pPr>
            <a:r>
              <a:rPr lang="no" b="1"/>
              <a:t>Hensikt </a:t>
            </a:r>
            <a:endParaRPr b="1"/>
          </a:p>
          <a:p>
            <a:pPr marL="158750" lvl="0" indent="0" algn="l" rtl="0">
              <a:lnSpc>
                <a:spcPct val="100000"/>
              </a:lnSpc>
              <a:spcBef>
                <a:spcPts val="0"/>
              </a:spcBef>
              <a:spcAft>
                <a:spcPts val="0"/>
              </a:spcAft>
              <a:buClr>
                <a:schemeClr val="dk1"/>
              </a:buClr>
              <a:buSzPts val="1100"/>
              <a:buFont typeface="Calibri"/>
              <a:buNone/>
            </a:pPr>
            <a:r>
              <a:rPr lang="no" b="0"/>
              <a:t>Forstå og følge en instruksjon.</a:t>
            </a:r>
            <a:endParaRPr/>
          </a:p>
          <a:p>
            <a:pPr marL="158750" lvl="0" indent="0" algn="l" rtl="0">
              <a:lnSpc>
                <a:spcPct val="100000"/>
              </a:lnSpc>
              <a:spcBef>
                <a:spcPts val="0"/>
              </a:spcBef>
              <a:spcAft>
                <a:spcPts val="0"/>
              </a:spcAft>
              <a:buClr>
                <a:schemeClr val="dk1"/>
              </a:buClr>
              <a:buSzPts val="1100"/>
              <a:buFont typeface="Calibri"/>
              <a:buNone/>
            </a:pPr>
            <a:endParaRPr b="1"/>
          </a:p>
          <a:p>
            <a:pPr marL="158750" lvl="0" indent="0" algn="l" rtl="0">
              <a:lnSpc>
                <a:spcPct val="100000"/>
              </a:lnSpc>
              <a:spcBef>
                <a:spcPts val="0"/>
              </a:spcBef>
              <a:spcAft>
                <a:spcPts val="0"/>
              </a:spcAft>
              <a:buClr>
                <a:schemeClr val="dk1"/>
              </a:buClr>
              <a:buSzPts val="1100"/>
              <a:buFont typeface="Calibri"/>
              <a:buNone/>
            </a:pPr>
            <a:r>
              <a:rPr lang="no" b="1"/>
              <a:t>Gjennomføring</a:t>
            </a:r>
            <a:endParaRPr b="0"/>
          </a:p>
          <a:p>
            <a:pPr marL="158750" lvl="0" indent="0" algn="l" rtl="0">
              <a:lnSpc>
                <a:spcPct val="100000"/>
              </a:lnSpc>
              <a:spcBef>
                <a:spcPts val="0"/>
              </a:spcBef>
              <a:spcAft>
                <a:spcPts val="0"/>
              </a:spcAft>
              <a:buClr>
                <a:srgbClr val="000000"/>
              </a:buClr>
              <a:buSzPts val="1100"/>
              <a:buFont typeface="Arial"/>
              <a:buNone/>
            </a:pPr>
            <a:r>
              <a:rPr lang="no" sz="1100" b="0" i="0" u="none" strike="noStrike" cap="none">
                <a:solidFill>
                  <a:srgbClr val="000000"/>
                </a:solidFill>
                <a:latin typeface="Arial"/>
                <a:ea typeface="Arial"/>
                <a:cs typeface="Arial"/>
                <a:sym typeface="Arial"/>
              </a:rPr>
              <a:t>Sett så på musikk og la elevene danse etter instruksen i dansekoden. </a:t>
            </a:r>
            <a:r>
              <a:rPr lang="no"/>
              <a:t>Veiled</a:t>
            </a:r>
            <a:r>
              <a:rPr lang="no" sz="1100" b="0" i="0" u="none" strike="noStrike" cap="none">
                <a:solidFill>
                  <a:srgbClr val="000000"/>
                </a:solidFill>
                <a:latin typeface="Arial"/>
                <a:ea typeface="Arial"/>
                <a:cs typeface="Arial"/>
                <a:sym typeface="Arial"/>
              </a:rPr>
              <a:t> elevene etter behov, og fortell at det er helt lov å se og lære av de andr</a:t>
            </a:r>
            <a:r>
              <a:rPr lang="no"/>
              <a:t>e elevene.</a:t>
            </a:r>
            <a:endParaRPr b="1"/>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5ea93828a6_0_371:notes"/>
          <p:cNvSpPr>
            <a:spLocks noGrp="1" noRot="1" noChangeAspect="1"/>
          </p:cNvSpPr>
          <p:nvPr>
            <p:ph type="sldImg" idx="2"/>
          </p:nvPr>
        </p:nvSpPr>
        <p:spPr>
          <a:xfrm>
            <a:off x="95250" y="742950"/>
            <a:ext cx="6604000" cy="3714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0" name="Google Shape;170;g25ea93828a6_0_371:notes"/>
          <p:cNvSpPr txBox="1">
            <a:spLocks noGrp="1"/>
          </p:cNvSpPr>
          <p:nvPr>
            <p:ph type="body" idx="1"/>
          </p:nvPr>
        </p:nvSpPr>
        <p:spPr>
          <a:xfrm>
            <a:off x="679450" y="4705350"/>
            <a:ext cx="5435700" cy="445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no" b="1"/>
              <a:t>Hensikt og gjennomføring</a:t>
            </a:r>
            <a:endParaRPr/>
          </a:p>
          <a:p>
            <a:pPr marL="0" lvl="0" indent="0" algn="l" rtl="0">
              <a:lnSpc>
                <a:spcPct val="100000"/>
              </a:lnSpc>
              <a:spcBef>
                <a:spcPts val="0"/>
              </a:spcBef>
              <a:spcAft>
                <a:spcPts val="0"/>
              </a:spcAft>
              <a:buClr>
                <a:srgbClr val="000000"/>
              </a:buClr>
              <a:buSzPts val="1100"/>
              <a:buFont typeface="Arial"/>
              <a:buNone/>
            </a:pPr>
            <a:r>
              <a:rPr lang="no" sz="1100" b="0" i="0" u="none" strike="noStrike" cap="none">
                <a:solidFill>
                  <a:srgbClr val="000000"/>
                </a:solidFill>
                <a:latin typeface="Arial"/>
                <a:ea typeface="Arial"/>
                <a:cs typeface="Arial"/>
                <a:sym typeface="Arial"/>
              </a:rPr>
              <a:t>Introdusere begrepet kravspesifikasjon. Kravspesifikasjonen sier noe om hva vi må ha med og hvilke muligheter vi har. La elevene stille spørsmål dersom noe er uklart før de går i gang med å programmere dansen.</a:t>
            </a:r>
            <a:endParaRPr/>
          </a:p>
          <a:p>
            <a:pPr marL="158750" lvl="0" indent="0" algn="l" rtl="0">
              <a:lnSpc>
                <a:spcPct val="100000"/>
              </a:lnSpc>
              <a:spcBef>
                <a:spcPts val="0"/>
              </a:spcBef>
              <a:spcAft>
                <a:spcPts val="0"/>
              </a:spcAft>
              <a:buClr>
                <a:schemeClr val="dk1"/>
              </a:buClr>
              <a:buSzPts val="1100"/>
              <a:buFont typeface="Calibri"/>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5ea93828a6_0_385:notes"/>
          <p:cNvSpPr>
            <a:spLocks noGrp="1" noRot="1" noChangeAspect="1"/>
          </p:cNvSpPr>
          <p:nvPr>
            <p:ph type="sldImg" idx="2"/>
          </p:nvPr>
        </p:nvSpPr>
        <p:spPr>
          <a:xfrm>
            <a:off x="425450" y="1238250"/>
            <a:ext cx="5943600" cy="3343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g25ea93828a6_0_385:notes"/>
          <p:cNvSpPr txBox="1">
            <a:spLocks noGrp="1"/>
          </p:cNvSpPr>
          <p:nvPr>
            <p:ph type="body" idx="1"/>
          </p:nvPr>
        </p:nvSpPr>
        <p:spPr>
          <a:xfrm>
            <a:off x="679450" y="4767262"/>
            <a:ext cx="5435700" cy="3900600"/>
          </a:xfrm>
          <a:prstGeom prst="rect">
            <a:avLst/>
          </a:prstGeom>
          <a:noFill/>
          <a:ln>
            <a:noFill/>
          </a:ln>
        </p:spPr>
        <p:txBody>
          <a:bodyPr spcFirstLastPara="1" wrap="square" lIns="91425" tIns="45700" rIns="91425" bIns="45700" anchor="t" anchorCtr="0">
            <a:noAutofit/>
          </a:bodyPr>
          <a:lstStyle/>
          <a:p>
            <a:pPr marL="158750" lvl="0" indent="0" algn="l" rtl="0">
              <a:lnSpc>
                <a:spcPct val="100000"/>
              </a:lnSpc>
              <a:spcBef>
                <a:spcPts val="0"/>
              </a:spcBef>
              <a:spcAft>
                <a:spcPts val="0"/>
              </a:spcAft>
              <a:buClr>
                <a:schemeClr val="dk1"/>
              </a:buClr>
              <a:buSzPts val="1100"/>
              <a:buFont typeface="Calibri"/>
              <a:buNone/>
            </a:pPr>
            <a:r>
              <a:rPr lang="no" b="1"/>
              <a:t>Hensikt</a:t>
            </a:r>
            <a:endParaRPr/>
          </a:p>
          <a:p>
            <a:pPr marL="158750" marR="0" lvl="0" indent="0" algn="l" rtl="0">
              <a:lnSpc>
                <a:spcPct val="100000"/>
              </a:lnSpc>
              <a:spcBef>
                <a:spcPts val="0"/>
              </a:spcBef>
              <a:spcAft>
                <a:spcPts val="0"/>
              </a:spcAft>
              <a:buClr>
                <a:srgbClr val="000000"/>
              </a:buClr>
              <a:buSzPts val="1100"/>
              <a:buFont typeface="Arial"/>
              <a:buNone/>
            </a:pPr>
            <a:r>
              <a:rPr lang="no" sz="1100" b="0" i="0" u="none" strike="noStrike" cap="none">
                <a:solidFill>
                  <a:srgbClr val="000000"/>
                </a:solidFill>
                <a:latin typeface="Arial"/>
                <a:ea typeface="Arial"/>
                <a:cs typeface="Arial"/>
                <a:sym typeface="Arial"/>
              </a:rPr>
              <a:t>Elevene setter seg inn i oppdrage</a:t>
            </a:r>
            <a:r>
              <a:rPr lang="no"/>
              <a:t>t</a:t>
            </a:r>
            <a:r>
              <a:rPr lang="no" sz="1100" b="0" i="0" u="none" strike="noStrike" cap="none">
                <a:solidFill>
                  <a:srgbClr val="000000"/>
                </a:solidFill>
                <a:latin typeface="Arial"/>
                <a:ea typeface="Arial"/>
                <a:cs typeface="Arial"/>
                <a:sym typeface="Arial"/>
              </a:rPr>
              <a:t> ved å velge kort og planlegge dansen. </a:t>
            </a:r>
            <a:endParaRPr sz="1100" b="0" i="0" u="none" strike="noStrike" cap="none">
              <a:solidFill>
                <a:srgbClr val="000000"/>
              </a:solidFill>
              <a:latin typeface="Arial"/>
              <a:ea typeface="Arial"/>
              <a:cs typeface="Arial"/>
              <a:sym typeface="Arial"/>
            </a:endParaRPr>
          </a:p>
          <a:p>
            <a:pPr marL="15875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Clr>
                <a:schemeClr val="dk1"/>
              </a:buClr>
              <a:buSzPts val="1100"/>
              <a:buFont typeface="Calibri"/>
              <a:buNone/>
            </a:pPr>
            <a:r>
              <a:rPr lang="no" b="1"/>
              <a:t>Gjennomføring</a:t>
            </a:r>
            <a:endParaRPr/>
          </a:p>
          <a:p>
            <a:pPr marL="628650" marR="0" lvl="1" indent="-171450" algn="l" rtl="0">
              <a:lnSpc>
                <a:spcPct val="100000"/>
              </a:lnSpc>
              <a:spcBef>
                <a:spcPts val="0"/>
              </a:spcBef>
              <a:spcAft>
                <a:spcPts val="0"/>
              </a:spcAft>
              <a:buClr>
                <a:srgbClr val="000000"/>
              </a:buClr>
              <a:buSzPts val="1400"/>
              <a:buFont typeface="Arial"/>
              <a:buChar char="○"/>
            </a:pPr>
            <a:r>
              <a:rPr lang="no" sz="1100" b="0" i="0" u="none" strike="noStrike" cap="none">
                <a:solidFill>
                  <a:srgbClr val="000000"/>
                </a:solidFill>
                <a:latin typeface="Arial"/>
                <a:ea typeface="Arial"/>
                <a:cs typeface="Arial"/>
                <a:sym typeface="Arial"/>
              </a:rPr>
              <a:t>Del ut et lærertyggis, A3 ark og en bunke med 10 kort til hvert elevpar.</a:t>
            </a:r>
            <a:endParaRPr sz="1100" b="0" i="0" u="none" strike="noStrike" cap="none">
              <a:solidFill>
                <a:srgbClr val="000000"/>
              </a:solidFill>
              <a:latin typeface="Arial"/>
              <a:ea typeface="Arial"/>
              <a:cs typeface="Arial"/>
              <a:sym typeface="Arial"/>
            </a:endParaRPr>
          </a:p>
          <a:p>
            <a:pPr marL="628650" marR="0" lvl="1" indent="-171450" algn="l" rtl="0">
              <a:lnSpc>
                <a:spcPct val="100000"/>
              </a:lnSpc>
              <a:spcBef>
                <a:spcPts val="0"/>
              </a:spcBef>
              <a:spcAft>
                <a:spcPts val="0"/>
              </a:spcAft>
              <a:buClr>
                <a:srgbClr val="000000"/>
              </a:buClr>
              <a:buSzPts val="1400"/>
              <a:buFont typeface="Arial"/>
              <a:buChar char="○"/>
            </a:pPr>
            <a:r>
              <a:rPr lang="no" sz="1100" b="0" i="0" u="none" strike="noStrike" cap="none">
                <a:solidFill>
                  <a:srgbClr val="000000"/>
                </a:solidFill>
                <a:latin typeface="Arial"/>
                <a:ea typeface="Arial"/>
                <a:cs typeface="Arial"/>
                <a:sym typeface="Arial"/>
              </a:rPr>
              <a:t>Be eleven velge minst fem kort fra bunken. </a:t>
            </a:r>
            <a:endParaRPr/>
          </a:p>
          <a:p>
            <a:pPr marL="628650" marR="0" lvl="1" indent="-171450" algn="l" rtl="0">
              <a:lnSpc>
                <a:spcPct val="100000"/>
              </a:lnSpc>
              <a:spcBef>
                <a:spcPts val="0"/>
              </a:spcBef>
              <a:spcAft>
                <a:spcPts val="0"/>
              </a:spcAft>
              <a:buClr>
                <a:srgbClr val="000000"/>
              </a:buClr>
              <a:buSzPts val="1400"/>
              <a:buFont typeface="Arial"/>
              <a:buChar char="○"/>
            </a:pPr>
            <a:r>
              <a:rPr lang="no" sz="1100" b="0" i="0" u="none" strike="noStrike" cap="none">
                <a:solidFill>
                  <a:srgbClr val="000000"/>
                </a:solidFill>
                <a:latin typeface="Arial"/>
                <a:ea typeface="Arial"/>
                <a:cs typeface="Arial"/>
                <a:sym typeface="Arial"/>
              </a:rPr>
              <a:t>Minn elevene på at de skal skrive tall på kortene for hvor mange ganger bevegelsen skal gjentas.  </a:t>
            </a:r>
            <a:endParaRPr/>
          </a:p>
          <a:p>
            <a:pPr marL="628650" marR="0" lvl="1" indent="-171450" algn="l" rtl="0">
              <a:lnSpc>
                <a:spcPct val="100000"/>
              </a:lnSpc>
              <a:spcBef>
                <a:spcPts val="0"/>
              </a:spcBef>
              <a:spcAft>
                <a:spcPts val="0"/>
              </a:spcAft>
              <a:buClr>
                <a:srgbClr val="000000"/>
              </a:buClr>
              <a:buSzPts val="1400"/>
              <a:buFont typeface="Arial"/>
              <a:buChar char="○"/>
            </a:pPr>
            <a:r>
              <a:rPr lang="no" sz="1100" b="0" i="0" u="none" strike="noStrike" cap="none">
                <a:solidFill>
                  <a:srgbClr val="000000"/>
                </a:solidFill>
                <a:latin typeface="Arial"/>
                <a:ea typeface="Arial"/>
                <a:cs typeface="Arial"/>
                <a:sym typeface="Arial"/>
              </a:rPr>
              <a:t>Elevene fester kortene med lærertyggis på A3 arket under hverandre etter rekkefølgen de ønsker. Be elevene teste ut dansen til musikk.</a:t>
            </a:r>
            <a:endParaRPr/>
          </a:p>
          <a:p>
            <a:pPr marL="457200" lvl="0" indent="-228600" algn="l" rtl="0">
              <a:lnSpc>
                <a:spcPct val="100000"/>
              </a:lnSpc>
              <a:spcBef>
                <a:spcPts val="0"/>
              </a:spcBef>
              <a:spcAft>
                <a:spcPts val="0"/>
              </a:spcAft>
              <a:buClr>
                <a:schemeClr val="dk1"/>
              </a:buClr>
              <a:buSzPts val="1100"/>
              <a:buFont typeface="Calibri"/>
              <a:buNone/>
            </a:pPr>
            <a:endParaRPr sz="1100" b="1"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Clr>
                <a:srgbClr val="000000"/>
              </a:buClr>
              <a:buSzPts val="1100"/>
              <a:buFont typeface="Arial"/>
              <a:buNone/>
            </a:pPr>
            <a:r>
              <a:rPr lang="no" sz="1100" b="1" i="0" u="none" strike="noStrike" cap="none">
                <a:solidFill>
                  <a:srgbClr val="000000"/>
                </a:solidFill>
                <a:latin typeface="Arial"/>
                <a:ea typeface="Arial"/>
                <a:cs typeface="Arial"/>
                <a:sym typeface="Arial"/>
              </a:rPr>
              <a:t>Tips</a:t>
            </a: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Clr>
                <a:srgbClr val="000000"/>
              </a:buClr>
              <a:buSzPts val="1100"/>
              <a:buFont typeface="Arial"/>
              <a:buNone/>
            </a:pPr>
            <a:r>
              <a:rPr lang="no" sz="1100" b="0" i="0" u="none" strike="noStrike" cap="none">
                <a:solidFill>
                  <a:srgbClr val="000000"/>
                </a:solidFill>
                <a:latin typeface="Arial"/>
                <a:ea typeface="Arial"/>
                <a:cs typeface="Arial"/>
                <a:sym typeface="Arial"/>
              </a:rPr>
              <a:t>Lærer kan gjerne gå rundt å leke robot som tester dansekoden</a:t>
            </a:r>
            <a:r>
              <a:rPr lang="no"/>
              <a:t>. </a:t>
            </a:r>
            <a:endParaRPr>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endParaRPr>
              <a:latin typeface="Calibri"/>
              <a:ea typeface="Calibri"/>
              <a:cs typeface="Calibri"/>
              <a:sym typeface="Calibri"/>
            </a:endParaRPr>
          </a:p>
        </p:txBody>
      </p:sp>
      <p:sp>
        <p:nvSpPr>
          <p:cNvPr id="186" name="Google Shape;186;g25ea93828a6_0_385:notes"/>
          <p:cNvSpPr txBox="1">
            <a:spLocks noGrp="1"/>
          </p:cNvSpPr>
          <p:nvPr>
            <p:ph type="sldNum" idx="12"/>
          </p:nvPr>
        </p:nvSpPr>
        <p:spPr>
          <a:xfrm>
            <a:off x="3848645" y="9408981"/>
            <a:ext cx="2944200" cy="4971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no"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5ea93828a6_0_404:notes"/>
          <p:cNvSpPr>
            <a:spLocks noGrp="1" noRot="1" noChangeAspect="1"/>
          </p:cNvSpPr>
          <p:nvPr>
            <p:ph type="sldImg" idx="2"/>
          </p:nvPr>
        </p:nvSpPr>
        <p:spPr>
          <a:xfrm>
            <a:off x="95250" y="742950"/>
            <a:ext cx="6604000" cy="3714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 name="Google Shape;205;g25ea93828a6_0_404:notes"/>
          <p:cNvSpPr txBox="1">
            <a:spLocks noGrp="1"/>
          </p:cNvSpPr>
          <p:nvPr>
            <p:ph type="body" idx="1"/>
          </p:nvPr>
        </p:nvSpPr>
        <p:spPr>
          <a:xfrm>
            <a:off x="679450" y="4705350"/>
            <a:ext cx="5435700" cy="4457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no" b="1"/>
              <a:t>Hensikt</a:t>
            </a:r>
            <a:endParaRPr b="1"/>
          </a:p>
          <a:p>
            <a:pPr marL="0" marR="0" lvl="0" indent="0" algn="l" rtl="0">
              <a:lnSpc>
                <a:spcPct val="100000"/>
              </a:lnSpc>
              <a:spcBef>
                <a:spcPts val="0"/>
              </a:spcBef>
              <a:spcAft>
                <a:spcPts val="0"/>
              </a:spcAft>
              <a:buClr>
                <a:schemeClr val="dk1"/>
              </a:buClr>
              <a:buSzPts val="1100"/>
              <a:buFont typeface="Arial"/>
              <a:buNone/>
            </a:pPr>
            <a:r>
              <a:rPr lang="no" sz="1100" b="0" i="0" u="none" strike="noStrike" cap="none">
                <a:solidFill>
                  <a:srgbClr val="000000"/>
                </a:solidFill>
                <a:latin typeface="Arial"/>
                <a:ea typeface="Arial"/>
                <a:cs typeface="Arial"/>
                <a:sym typeface="Arial"/>
              </a:rPr>
              <a:t>Elevene skal finne på en egen ny bevegelse som skal legges til dansen</a:t>
            </a:r>
            <a:endParaRPr/>
          </a:p>
          <a:p>
            <a:pPr marL="0" lvl="0" indent="0" algn="l" rtl="0">
              <a:lnSpc>
                <a:spcPct val="100000"/>
              </a:lnSpc>
              <a:spcBef>
                <a:spcPts val="0"/>
              </a:spcBef>
              <a:spcAft>
                <a:spcPts val="0"/>
              </a:spcAft>
              <a:buClr>
                <a:schemeClr val="dk1"/>
              </a:buClr>
              <a:buSzPts val="1100"/>
              <a:buFont typeface="Arial"/>
              <a:buNone/>
            </a:pPr>
            <a:endParaRPr b="1"/>
          </a:p>
          <a:p>
            <a:pPr marL="0" lvl="0" indent="0" algn="l" rtl="0">
              <a:lnSpc>
                <a:spcPct val="100000"/>
              </a:lnSpc>
              <a:spcBef>
                <a:spcPts val="0"/>
              </a:spcBef>
              <a:spcAft>
                <a:spcPts val="0"/>
              </a:spcAft>
              <a:buClr>
                <a:schemeClr val="dk1"/>
              </a:buClr>
              <a:buSzPts val="1100"/>
              <a:buFont typeface="Arial"/>
              <a:buNone/>
            </a:pPr>
            <a:r>
              <a:rPr lang="no" b="1"/>
              <a:t>Gjennomføring</a:t>
            </a:r>
            <a:endParaRPr b="1"/>
          </a:p>
          <a:p>
            <a:pPr marL="171450" lvl="0" indent="-171450" algn="l" rtl="0">
              <a:lnSpc>
                <a:spcPct val="100000"/>
              </a:lnSpc>
              <a:spcBef>
                <a:spcPts val="0"/>
              </a:spcBef>
              <a:spcAft>
                <a:spcPts val="0"/>
              </a:spcAft>
              <a:buClr>
                <a:schemeClr val="dk1"/>
              </a:buClr>
              <a:buSzPts val="1100"/>
              <a:buFont typeface="Calibri"/>
              <a:buChar char="●"/>
            </a:pPr>
            <a:r>
              <a:rPr lang="no" b="0"/>
              <a:t>Gi elevene et blankt kort som de kan tegne på.</a:t>
            </a:r>
            <a:endParaRPr/>
          </a:p>
          <a:p>
            <a:pPr marL="171450" marR="0" lvl="0" indent="-171450" algn="l" rtl="0">
              <a:lnSpc>
                <a:spcPct val="100000"/>
              </a:lnSpc>
              <a:spcBef>
                <a:spcPts val="0"/>
              </a:spcBef>
              <a:spcAft>
                <a:spcPts val="0"/>
              </a:spcAft>
              <a:buClr>
                <a:schemeClr val="dk1"/>
              </a:buClr>
              <a:buSzPts val="1100"/>
              <a:buFont typeface="Arial"/>
              <a:buChar char="●"/>
            </a:pPr>
            <a:r>
              <a:rPr lang="no" b="0"/>
              <a:t>Elevene tegner en bevegelse og lager sitt eget bevegelseskort. </a:t>
            </a:r>
            <a:endParaRPr/>
          </a:p>
          <a:p>
            <a:pPr marL="171450" marR="0" lvl="0" indent="-171450" algn="l" rtl="0">
              <a:lnSpc>
                <a:spcPct val="100000"/>
              </a:lnSpc>
              <a:spcBef>
                <a:spcPts val="0"/>
              </a:spcBef>
              <a:spcAft>
                <a:spcPts val="0"/>
              </a:spcAft>
              <a:buClr>
                <a:schemeClr val="dk1"/>
              </a:buClr>
              <a:buSzPts val="1100"/>
              <a:buFont typeface="Calibri"/>
              <a:buChar char="●"/>
            </a:pPr>
            <a:r>
              <a:rPr lang="no"/>
              <a:t>Utvid dansen med den nye bevegelsen.</a:t>
            </a:r>
            <a:endParaRPr/>
          </a:p>
          <a:p>
            <a:pPr marL="0" lvl="0" indent="0" algn="l" rtl="0">
              <a:lnSpc>
                <a:spcPct val="100000"/>
              </a:lnSpc>
              <a:spcBef>
                <a:spcPts val="0"/>
              </a:spcBef>
              <a:spcAft>
                <a:spcPts val="0"/>
              </a:spcAft>
              <a:buClr>
                <a:schemeClr val="dk1"/>
              </a:buClr>
              <a:buSzPts val="1100"/>
              <a:buFont typeface="Arial"/>
              <a:buNone/>
            </a:pPr>
            <a:endParaRPr b="1"/>
          </a:p>
          <a:p>
            <a:pPr marL="0" lvl="0" indent="0" algn="l" rtl="0">
              <a:lnSpc>
                <a:spcPct val="100000"/>
              </a:lnSpc>
              <a:spcBef>
                <a:spcPts val="0"/>
              </a:spcBef>
              <a:spcAft>
                <a:spcPts val="0"/>
              </a:spcAft>
              <a:buClr>
                <a:schemeClr val="dk1"/>
              </a:buClr>
              <a:buSzPts val="1100"/>
              <a:buFont typeface="Arial"/>
              <a:buNone/>
            </a:pPr>
            <a:r>
              <a:rPr lang="no" b="1"/>
              <a:t>Tips</a:t>
            </a:r>
            <a:endParaRPr b="1"/>
          </a:p>
          <a:p>
            <a:pPr marL="0" marR="0" lvl="0" indent="0" algn="l" rtl="0">
              <a:lnSpc>
                <a:spcPct val="100000"/>
              </a:lnSpc>
              <a:spcBef>
                <a:spcPts val="0"/>
              </a:spcBef>
              <a:spcAft>
                <a:spcPts val="0"/>
              </a:spcAft>
              <a:buClr>
                <a:schemeClr val="dk1"/>
              </a:buClr>
              <a:buSzPts val="1100"/>
              <a:buFont typeface="Arial"/>
              <a:buNone/>
            </a:pPr>
            <a:r>
              <a:rPr lang="no" sz="1100" b="0" i="0" u="none" strike="noStrike" cap="none">
                <a:solidFill>
                  <a:srgbClr val="000000"/>
                </a:solidFill>
                <a:latin typeface="Arial"/>
                <a:ea typeface="Arial"/>
                <a:cs typeface="Arial"/>
                <a:sym typeface="Arial"/>
              </a:rPr>
              <a:t>Elevene kan trekke nytt bevegelseskort dersom de ikke klarer å finne på en egen.</a:t>
            </a:r>
            <a:endParaRPr/>
          </a:p>
          <a:p>
            <a:pPr marL="0" lvl="0" indent="0" algn="l" rtl="0">
              <a:lnSpc>
                <a:spcPct val="100000"/>
              </a:lnSpc>
              <a:spcBef>
                <a:spcPts val="0"/>
              </a:spcBef>
              <a:spcAft>
                <a:spcPts val="0"/>
              </a:spcAft>
              <a:buClr>
                <a:schemeClr val="dk1"/>
              </a:buClr>
              <a:buSzPts val="1100"/>
              <a:buFont typeface="Arial"/>
              <a:buNone/>
            </a:pPr>
            <a:endParaRPr b="1"/>
          </a:p>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5ea93828a6_0_421:notes"/>
          <p:cNvSpPr>
            <a:spLocks noGrp="1" noRot="1" noChangeAspect="1"/>
          </p:cNvSpPr>
          <p:nvPr>
            <p:ph type="sldImg" idx="2"/>
          </p:nvPr>
        </p:nvSpPr>
        <p:spPr>
          <a:xfrm>
            <a:off x="95250" y="742950"/>
            <a:ext cx="6604000" cy="3714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7" name="Google Shape;217;g25ea93828a6_0_421:notes"/>
          <p:cNvSpPr txBox="1">
            <a:spLocks noGrp="1"/>
          </p:cNvSpPr>
          <p:nvPr>
            <p:ph type="body" idx="1"/>
          </p:nvPr>
        </p:nvSpPr>
        <p:spPr>
          <a:xfrm>
            <a:off x="679450" y="4705350"/>
            <a:ext cx="5435700" cy="44577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r>
              <a:rPr lang="no" b="1"/>
              <a:t>Hensikt</a:t>
            </a:r>
            <a:endParaRPr/>
          </a:p>
          <a:p>
            <a:pPr marL="457200" marR="0" lvl="0" indent="-228600" algn="l" rtl="0">
              <a:lnSpc>
                <a:spcPct val="100000"/>
              </a:lnSpc>
              <a:spcBef>
                <a:spcPts val="0"/>
              </a:spcBef>
              <a:spcAft>
                <a:spcPts val="0"/>
              </a:spcAft>
              <a:buClr>
                <a:srgbClr val="000000"/>
              </a:buClr>
              <a:buSzPts val="1100"/>
              <a:buFont typeface="Arial"/>
              <a:buNone/>
            </a:pPr>
            <a:r>
              <a:rPr lang="no" b="0"/>
              <a:t>Elevene tester ut om dansekoden deres inn</a:t>
            </a:r>
            <a:r>
              <a:rPr lang="no"/>
              <a:t>e</a:t>
            </a:r>
            <a:r>
              <a:rPr lang="no" b="0"/>
              <a:t>holder klare og tydelige instrukser. </a:t>
            </a:r>
            <a:endParaRPr/>
          </a:p>
          <a:p>
            <a:pPr marL="457200" marR="0" lvl="0" indent="-228600" algn="l" rtl="0">
              <a:lnSpc>
                <a:spcPct val="100000"/>
              </a:lnSpc>
              <a:spcBef>
                <a:spcPts val="0"/>
              </a:spcBef>
              <a:spcAft>
                <a:spcPts val="0"/>
              </a:spcAft>
              <a:buClr>
                <a:srgbClr val="000000"/>
              </a:buClr>
              <a:buSzPts val="1100"/>
              <a:buFont typeface="Arial"/>
              <a:buNone/>
            </a:pPr>
            <a:endParaRPr b="0"/>
          </a:p>
          <a:p>
            <a:pPr marL="457200" marR="0" lvl="0" indent="-228600" algn="l" rtl="0">
              <a:lnSpc>
                <a:spcPct val="100000"/>
              </a:lnSpc>
              <a:spcBef>
                <a:spcPts val="0"/>
              </a:spcBef>
              <a:spcAft>
                <a:spcPts val="0"/>
              </a:spcAft>
              <a:buClr>
                <a:srgbClr val="000000"/>
              </a:buClr>
              <a:buSzPts val="1100"/>
              <a:buFont typeface="Arial"/>
              <a:buNone/>
            </a:pPr>
            <a:r>
              <a:rPr lang="no" b="1"/>
              <a:t>Gjennomføring</a:t>
            </a:r>
            <a:endParaRPr/>
          </a:p>
          <a:p>
            <a:pPr marL="457200" lvl="0" indent="-298450" algn="l" rtl="0">
              <a:lnSpc>
                <a:spcPct val="100000"/>
              </a:lnSpc>
              <a:spcBef>
                <a:spcPts val="0"/>
              </a:spcBef>
              <a:spcAft>
                <a:spcPts val="0"/>
              </a:spcAft>
              <a:buClr>
                <a:schemeClr val="dk1"/>
              </a:buClr>
              <a:buSzPts val="1100"/>
              <a:buFont typeface="Calibri"/>
              <a:buChar char="●"/>
            </a:pPr>
            <a:r>
              <a:rPr lang="no">
                <a:solidFill>
                  <a:schemeClr val="dk1"/>
                </a:solidFill>
              </a:rPr>
              <a:t>Be elevene sørge for å forstå hverandres kreative bevegelse før de går gang.  </a:t>
            </a:r>
            <a:endParaRPr/>
          </a:p>
          <a:p>
            <a:pPr marL="457200" marR="0" lvl="0" indent="-298450" algn="l" rtl="0">
              <a:lnSpc>
                <a:spcPct val="100000"/>
              </a:lnSpc>
              <a:spcBef>
                <a:spcPts val="0"/>
              </a:spcBef>
              <a:spcAft>
                <a:spcPts val="0"/>
              </a:spcAft>
              <a:buClr>
                <a:schemeClr val="dk1"/>
              </a:buClr>
              <a:buSzPts val="1100"/>
              <a:buFont typeface="Calibri"/>
              <a:buChar char="●"/>
            </a:pPr>
            <a:r>
              <a:rPr lang="no" b="0"/>
              <a:t>To og to elevpar tester ut hverandres dansekode. </a:t>
            </a:r>
            <a:endParaRPr/>
          </a:p>
          <a:p>
            <a:pPr marL="457200" marR="0" lvl="0" indent="-298450" algn="l" rtl="0">
              <a:lnSpc>
                <a:spcPct val="100000"/>
              </a:lnSpc>
              <a:spcBef>
                <a:spcPts val="0"/>
              </a:spcBef>
              <a:spcAft>
                <a:spcPts val="0"/>
              </a:spcAft>
              <a:buClr>
                <a:schemeClr val="dk1"/>
              </a:buClr>
              <a:buSzPts val="1100"/>
              <a:buFont typeface="Calibri"/>
              <a:buChar char="●"/>
            </a:pPr>
            <a:r>
              <a:rPr lang="no" b="0"/>
              <a:t>Sett på musikk etterhvert som elevene begynner å beveger seg. </a:t>
            </a:r>
            <a:endParaRPr/>
          </a:p>
          <a:p>
            <a:pPr marL="0" marR="0" lvl="0" indent="0" algn="l" rtl="0">
              <a:lnSpc>
                <a:spcPct val="100000"/>
              </a:lnSpc>
              <a:spcBef>
                <a:spcPts val="0"/>
              </a:spcBef>
              <a:spcAft>
                <a:spcPts val="0"/>
              </a:spcAft>
              <a:buClr>
                <a:schemeClr val="dk1"/>
              </a:buClr>
              <a:buSzPts val="1100"/>
              <a:buFont typeface="Calibri"/>
              <a:buNone/>
            </a:pPr>
            <a:endParaRPr/>
          </a:p>
          <a:p>
            <a:pPr marL="457200" marR="0" lvl="0" indent="-228600" algn="l" rtl="0">
              <a:lnSpc>
                <a:spcPct val="100000"/>
              </a:lnSpc>
              <a:spcBef>
                <a:spcPts val="0"/>
              </a:spcBef>
              <a:spcAft>
                <a:spcPts val="0"/>
              </a:spcAft>
              <a:buClr>
                <a:srgbClr val="000000"/>
              </a:buClr>
              <a:buSzPts val="1100"/>
              <a:buFont typeface="Arial"/>
              <a:buNone/>
            </a:pPr>
            <a:endParaRPr b="1"/>
          </a:p>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omt" type="blank">
  <p:cSld name="BLANK">
    <p:spTree>
      <p:nvGrpSpPr>
        <p:cNvPr id="1" name="Shape 62"/>
        <p:cNvGrpSpPr/>
        <p:nvPr/>
      </p:nvGrpSpPr>
      <p:grpSpPr>
        <a:xfrm>
          <a:off x="0" y="0"/>
          <a:ext cx="0" cy="0"/>
          <a:chOff x="0" y="0"/>
          <a:chExt cx="0" cy="0"/>
        </a:xfrm>
      </p:grpSpPr>
      <p:sp>
        <p:nvSpPr>
          <p:cNvPr id="63" name="Google Shape;63;p14"/>
          <p:cNvSpPr txBox="1">
            <a:spLocks noGrp="1"/>
          </p:cNvSpPr>
          <p:nvPr>
            <p:ph type="dt" idx="10"/>
          </p:nvPr>
        </p:nvSpPr>
        <p:spPr>
          <a:xfrm>
            <a:off x="632008" y="4928627"/>
            <a:ext cx="18018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4" name="Google Shape;64;p14"/>
          <p:cNvSpPr txBox="1">
            <a:spLocks noGrp="1"/>
          </p:cNvSpPr>
          <p:nvPr>
            <p:ph type="ftr" idx="11"/>
          </p:nvPr>
        </p:nvSpPr>
        <p:spPr>
          <a:xfrm>
            <a:off x="2655792" y="4935353"/>
            <a:ext cx="18996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5" name="Google Shape;65;p14"/>
          <p:cNvSpPr txBox="1">
            <a:spLocks noGrp="1"/>
          </p:cNvSpPr>
          <p:nvPr>
            <p:ph type="sldNum" idx="12"/>
          </p:nvPr>
        </p:nvSpPr>
        <p:spPr>
          <a:xfrm>
            <a:off x="4898088" y="4928626"/>
            <a:ext cx="2057400" cy="2739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tel og innhold" type="obj">
  <p:cSld name="OBJECT">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628650" y="112759"/>
            <a:ext cx="7886700" cy="675000"/>
          </a:xfrm>
          <a:prstGeom prst="rect">
            <a:avLst/>
          </a:prstGeom>
          <a:solidFill>
            <a:schemeClr val="lt1"/>
          </a:solidFill>
          <a:ln w="19050" cap="flat" cmpd="sng">
            <a:solidFill>
              <a:schemeClr val="dk1"/>
            </a:solidFill>
            <a:prstDash val="solid"/>
            <a:round/>
            <a:headEnd type="none" w="sm" len="sm"/>
            <a:tailEnd type="none" w="sm" len="sm"/>
          </a:ln>
          <a:effectLst>
            <a:outerShdw dist="76200" dir="2700000" algn="tl" rotWithShape="0">
              <a:srgbClr val="000000"/>
            </a:outerShdw>
          </a:effectLst>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8" name="Google Shape;68;p15"/>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SzPts val="1400"/>
              <a:buChar char="•"/>
              <a:defRPr/>
            </a:lvl1pPr>
            <a:lvl2pPr marL="914400" lvl="1" indent="-317500" algn="l" rtl="0">
              <a:lnSpc>
                <a:spcPct val="90000"/>
              </a:lnSpc>
              <a:spcBef>
                <a:spcPts val="400"/>
              </a:spcBef>
              <a:spcAft>
                <a:spcPts val="0"/>
              </a:spcAft>
              <a:buSzPts val="1400"/>
              <a:buChar char="•"/>
              <a:defRPr/>
            </a:lvl2pPr>
            <a:lvl3pPr marL="1371600" lvl="2" indent="-317500" algn="l" rtl="0">
              <a:lnSpc>
                <a:spcPct val="90000"/>
              </a:lnSpc>
              <a:spcBef>
                <a:spcPts val="400"/>
              </a:spcBef>
              <a:spcAft>
                <a:spcPts val="0"/>
              </a:spcAft>
              <a:buSzPts val="1400"/>
              <a:buChar char="•"/>
              <a:defRPr/>
            </a:lvl3pPr>
            <a:lvl4pPr marL="1828800" lvl="3" indent="-317500" algn="l" rtl="0">
              <a:lnSpc>
                <a:spcPct val="90000"/>
              </a:lnSpc>
              <a:spcBef>
                <a:spcPts val="400"/>
              </a:spcBef>
              <a:spcAft>
                <a:spcPts val="0"/>
              </a:spcAft>
              <a:buSzPts val="1400"/>
              <a:buChar char="•"/>
              <a:defRPr/>
            </a:lvl4pPr>
            <a:lvl5pPr marL="2286000" lvl="4" indent="-317500" algn="l" rtl="0">
              <a:lnSpc>
                <a:spcPct val="90000"/>
              </a:lnSpc>
              <a:spcBef>
                <a:spcPts val="400"/>
              </a:spcBef>
              <a:spcAft>
                <a:spcPts val="0"/>
              </a:spcAft>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9" name="Google Shape;69;p15"/>
          <p:cNvSpPr txBox="1">
            <a:spLocks noGrp="1"/>
          </p:cNvSpPr>
          <p:nvPr>
            <p:ph type="dt" idx="10"/>
          </p:nvPr>
        </p:nvSpPr>
        <p:spPr>
          <a:xfrm>
            <a:off x="632008" y="4928627"/>
            <a:ext cx="18018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0" name="Google Shape;70;p15"/>
          <p:cNvSpPr txBox="1">
            <a:spLocks noGrp="1"/>
          </p:cNvSpPr>
          <p:nvPr>
            <p:ph type="ftr" idx="11"/>
          </p:nvPr>
        </p:nvSpPr>
        <p:spPr>
          <a:xfrm>
            <a:off x="2655792" y="4935353"/>
            <a:ext cx="18996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1" name="Google Shape;71;p15"/>
          <p:cNvSpPr txBox="1">
            <a:spLocks noGrp="1"/>
          </p:cNvSpPr>
          <p:nvPr>
            <p:ph type="sldNum" idx="12"/>
          </p:nvPr>
        </p:nvSpPr>
        <p:spPr>
          <a:xfrm>
            <a:off x="4898088" y="4928626"/>
            <a:ext cx="2057400" cy="2739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ammenligning" type="twoTxTwoObj">
  <p:cSld name="TWO_OBJECTS_WITH_TEXT">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629841" y="115167"/>
            <a:ext cx="7886700" cy="675000"/>
          </a:xfrm>
          <a:prstGeom prst="rect">
            <a:avLst/>
          </a:prstGeom>
          <a:solidFill>
            <a:schemeClr val="lt1"/>
          </a:solidFill>
          <a:ln w="19050" cap="flat" cmpd="sng">
            <a:solidFill>
              <a:schemeClr val="dk1"/>
            </a:solidFill>
            <a:prstDash val="solid"/>
            <a:round/>
            <a:headEnd type="none" w="sm" len="sm"/>
            <a:tailEnd type="none" w="sm" len="sm"/>
          </a:ln>
          <a:effectLst>
            <a:outerShdw dist="76200" dir="2700000" algn="tl" rotWithShape="0">
              <a:srgbClr val="000000"/>
            </a:outerShdw>
          </a:effectLst>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3300"/>
              <a:buFont typeface="Calibri"/>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4" name="Google Shape;74;p16"/>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SzPts val="1800"/>
              <a:buNone/>
              <a:defRPr sz="1800" b="1"/>
            </a:lvl1pPr>
            <a:lvl2pPr marL="914400" lvl="1" indent="-228600" algn="l" rtl="0">
              <a:lnSpc>
                <a:spcPct val="90000"/>
              </a:lnSpc>
              <a:spcBef>
                <a:spcPts val="400"/>
              </a:spcBef>
              <a:spcAft>
                <a:spcPts val="0"/>
              </a:spcAft>
              <a:buSzPts val="1500"/>
              <a:buNone/>
              <a:defRPr sz="1500" b="1"/>
            </a:lvl2pPr>
            <a:lvl3pPr marL="1371600" lvl="2" indent="-228600" algn="l" rtl="0">
              <a:lnSpc>
                <a:spcPct val="90000"/>
              </a:lnSpc>
              <a:spcBef>
                <a:spcPts val="400"/>
              </a:spcBef>
              <a:spcAft>
                <a:spcPts val="0"/>
              </a:spcAft>
              <a:buSzPts val="1400"/>
              <a:buNone/>
              <a:defRPr sz="1400" b="1"/>
            </a:lvl3pPr>
            <a:lvl4pPr marL="1828800" lvl="3" indent="-228600" algn="l" rtl="0">
              <a:lnSpc>
                <a:spcPct val="90000"/>
              </a:lnSpc>
              <a:spcBef>
                <a:spcPts val="400"/>
              </a:spcBef>
              <a:spcAft>
                <a:spcPts val="0"/>
              </a:spcAft>
              <a:buSzPts val="1200"/>
              <a:buNone/>
              <a:defRPr sz="1200" b="1"/>
            </a:lvl4pPr>
            <a:lvl5pPr marL="2286000" lvl="4" indent="-228600" algn="l" rtl="0">
              <a:lnSpc>
                <a:spcPct val="90000"/>
              </a:lnSpc>
              <a:spcBef>
                <a:spcPts val="400"/>
              </a:spcBef>
              <a:spcAft>
                <a:spcPts val="0"/>
              </a:spcAft>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75" name="Google Shape;75;p16"/>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SzPts val="1400"/>
              <a:buChar char="•"/>
              <a:defRPr/>
            </a:lvl1pPr>
            <a:lvl2pPr marL="914400" lvl="1" indent="-317500" algn="l" rtl="0">
              <a:lnSpc>
                <a:spcPct val="90000"/>
              </a:lnSpc>
              <a:spcBef>
                <a:spcPts val="400"/>
              </a:spcBef>
              <a:spcAft>
                <a:spcPts val="0"/>
              </a:spcAft>
              <a:buSzPts val="1400"/>
              <a:buChar char="•"/>
              <a:defRPr/>
            </a:lvl2pPr>
            <a:lvl3pPr marL="1371600" lvl="2" indent="-317500" algn="l" rtl="0">
              <a:lnSpc>
                <a:spcPct val="90000"/>
              </a:lnSpc>
              <a:spcBef>
                <a:spcPts val="400"/>
              </a:spcBef>
              <a:spcAft>
                <a:spcPts val="0"/>
              </a:spcAft>
              <a:buSzPts val="1400"/>
              <a:buChar char="•"/>
              <a:defRPr/>
            </a:lvl3pPr>
            <a:lvl4pPr marL="1828800" lvl="3" indent="-317500" algn="l" rtl="0">
              <a:lnSpc>
                <a:spcPct val="90000"/>
              </a:lnSpc>
              <a:spcBef>
                <a:spcPts val="400"/>
              </a:spcBef>
              <a:spcAft>
                <a:spcPts val="0"/>
              </a:spcAft>
              <a:buSzPts val="1400"/>
              <a:buChar char="•"/>
              <a:defRPr/>
            </a:lvl4pPr>
            <a:lvl5pPr marL="2286000" lvl="4" indent="-317500" algn="l" rtl="0">
              <a:lnSpc>
                <a:spcPct val="90000"/>
              </a:lnSpc>
              <a:spcBef>
                <a:spcPts val="400"/>
              </a:spcBef>
              <a:spcAft>
                <a:spcPts val="0"/>
              </a:spcAft>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6" name="Google Shape;76;p16"/>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SzPts val="1800"/>
              <a:buNone/>
              <a:defRPr sz="1800" b="1"/>
            </a:lvl1pPr>
            <a:lvl2pPr marL="914400" lvl="1" indent="-228600" algn="l" rtl="0">
              <a:lnSpc>
                <a:spcPct val="90000"/>
              </a:lnSpc>
              <a:spcBef>
                <a:spcPts val="400"/>
              </a:spcBef>
              <a:spcAft>
                <a:spcPts val="0"/>
              </a:spcAft>
              <a:buSzPts val="1500"/>
              <a:buNone/>
              <a:defRPr sz="1500" b="1"/>
            </a:lvl2pPr>
            <a:lvl3pPr marL="1371600" lvl="2" indent="-228600" algn="l" rtl="0">
              <a:lnSpc>
                <a:spcPct val="90000"/>
              </a:lnSpc>
              <a:spcBef>
                <a:spcPts val="400"/>
              </a:spcBef>
              <a:spcAft>
                <a:spcPts val="0"/>
              </a:spcAft>
              <a:buSzPts val="1400"/>
              <a:buNone/>
              <a:defRPr sz="1400" b="1"/>
            </a:lvl3pPr>
            <a:lvl4pPr marL="1828800" lvl="3" indent="-228600" algn="l" rtl="0">
              <a:lnSpc>
                <a:spcPct val="90000"/>
              </a:lnSpc>
              <a:spcBef>
                <a:spcPts val="400"/>
              </a:spcBef>
              <a:spcAft>
                <a:spcPts val="0"/>
              </a:spcAft>
              <a:buSzPts val="1200"/>
              <a:buNone/>
              <a:defRPr sz="1200" b="1"/>
            </a:lvl4pPr>
            <a:lvl5pPr marL="2286000" lvl="4" indent="-228600" algn="l" rtl="0">
              <a:lnSpc>
                <a:spcPct val="90000"/>
              </a:lnSpc>
              <a:spcBef>
                <a:spcPts val="400"/>
              </a:spcBef>
              <a:spcAft>
                <a:spcPts val="0"/>
              </a:spcAft>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77" name="Google Shape;77;p16"/>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SzPts val="1400"/>
              <a:buChar char="•"/>
              <a:defRPr/>
            </a:lvl1pPr>
            <a:lvl2pPr marL="914400" lvl="1" indent="-317500" algn="l" rtl="0">
              <a:lnSpc>
                <a:spcPct val="90000"/>
              </a:lnSpc>
              <a:spcBef>
                <a:spcPts val="400"/>
              </a:spcBef>
              <a:spcAft>
                <a:spcPts val="0"/>
              </a:spcAft>
              <a:buSzPts val="1400"/>
              <a:buChar char="•"/>
              <a:defRPr/>
            </a:lvl2pPr>
            <a:lvl3pPr marL="1371600" lvl="2" indent="-317500" algn="l" rtl="0">
              <a:lnSpc>
                <a:spcPct val="90000"/>
              </a:lnSpc>
              <a:spcBef>
                <a:spcPts val="400"/>
              </a:spcBef>
              <a:spcAft>
                <a:spcPts val="0"/>
              </a:spcAft>
              <a:buSzPts val="1400"/>
              <a:buChar char="•"/>
              <a:defRPr/>
            </a:lvl3pPr>
            <a:lvl4pPr marL="1828800" lvl="3" indent="-317500" algn="l" rtl="0">
              <a:lnSpc>
                <a:spcPct val="90000"/>
              </a:lnSpc>
              <a:spcBef>
                <a:spcPts val="400"/>
              </a:spcBef>
              <a:spcAft>
                <a:spcPts val="0"/>
              </a:spcAft>
              <a:buSzPts val="1400"/>
              <a:buChar char="•"/>
              <a:defRPr/>
            </a:lvl4pPr>
            <a:lvl5pPr marL="2286000" lvl="4" indent="-317500" algn="l" rtl="0">
              <a:lnSpc>
                <a:spcPct val="90000"/>
              </a:lnSpc>
              <a:spcBef>
                <a:spcPts val="400"/>
              </a:spcBef>
              <a:spcAft>
                <a:spcPts val="0"/>
              </a:spcAft>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8" name="Google Shape;78;p16"/>
          <p:cNvSpPr txBox="1">
            <a:spLocks noGrp="1"/>
          </p:cNvSpPr>
          <p:nvPr>
            <p:ph type="dt" idx="10"/>
          </p:nvPr>
        </p:nvSpPr>
        <p:spPr>
          <a:xfrm>
            <a:off x="632008" y="4928627"/>
            <a:ext cx="18018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9" name="Google Shape;79;p16"/>
          <p:cNvSpPr txBox="1">
            <a:spLocks noGrp="1"/>
          </p:cNvSpPr>
          <p:nvPr>
            <p:ph type="ftr" idx="11"/>
          </p:nvPr>
        </p:nvSpPr>
        <p:spPr>
          <a:xfrm>
            <a:off x="2655792" y="4935353"/>
            <a:ext cx="18996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0" name="Google Shape;80;p16"/>
          <p:cNvSpPr txBox="1">
            <a:spLocks noGrp="1"/>
          </p:cNvSpPr>
          <p:nvPr>
            <p:ph type="sldNum" idx="12"/>
          </p:nvPr>
        </p:nvSpPr>
        <p:spPr>
          <a:xfrm>
            <a:off x="4898088" y="4928626"/>
            <a:ext cx="2057400" cy="2739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Innhold med tekst" type="objTx">
  <p:cSld name="OBJECT_WITH_CAPTION_TEXT">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Calibri"/>
              <a:buNone/>
              <a:defRPr sz="24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3" name="Google Shape;83;p17"/>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L="457200" lvl="0" indent="-381000" algn="l" rtl="0">
              <a:lnSpc>
                <a:spcPct val="90000"/>
              </a:lnSpc>
              <a:spcBef>
                <a:spcPts val="800"/>
              </a:spcBef>
              <a:spcAft>
                <a:spcPts val="0"/>
              </a:spcAft>
              <a:buSzPts val="2400"/>
              <a:buChar char="•"/>
              <a:defRPr sz="2400"/>
            </a:lvl1pPr>
            <a:lvl2pPr marL="914400" lvl="1" indent="-361950" algn="l" rtl="0">
              <a:lnSpc>
                <a:spcPct val="90000"/>
              </a:lnSpc>
              <a:spcBef>
                <a:spcPts val="400"/>
              </a:spcBef>
              <a:spcAft>
                <a:spcPts val="0"/>
              </a:spcAft>
              <a:buSzPts val="2100"/>
              <a:buChar char="•"/>
              <a:defRPr sz="2100"/>
            </a:lvl2pPr>
            <a:lvl3pPr marL="1371600" lvl="2" indent="-342900" algn="l" rtl="0">
              <a:lnSpc>
                <a:spcPct val="90000"/>
              </a:lnSpc>
              <a:spcBef>
                <a:spcPts val="400"/>
              </a:spcBef>
              <a:spcAft>
                <a:spcPts val="0"/>
              </a:spcAft>
              <a:buSzPts val="1800"/>
              <a:buChar char="•"/>
              <a:defRPr sz="1800"/>
            </a:lvl3pPr>
            <a:lvl4pPr marL="1828800" lvl="3" indent="-323850" algn="l" rtl="0">
              <a:lnSpc>
                <a:spcPct val="90000"/>
              </a:lnSpc>
              <a:spcBef>
                <a:spcPts val="400"/>
              </a:spcBef>
              <a:spcAft>
                <a:spcPts val="0"/>
              </a:spcAft>
              <a:buSzPts val="1500"/>
              <a:buChar char="•"/>
              <a:defRPr sz="1500"/>
            </a:lvl4pPr>
            <a:lvl5pPr marL="2286000" lvl="4" indent="-323850" algn="l" rtl="0">
              <a:lnSpc>
                <a:spcPct val="90000"/>
              </a:lnSpc>
              <a:spcBef>
                <a:spcPts val="400"/>
              </a:spcBef>
              <a:spcAft>
                <a:spcPts val="0"/>
              </a:spcAft>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84" name="Google Shape;84;p17"/>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SzPts val="1200"/>
              <a:buNone/>
              <a:defRPr sz="1200"/>
            </a:lvl1pPr>
            <a:lvl2pPr marL="914400" lvl="1" indent="-228600" algn="l" rtl="0">
              <a:lnSpc>
                <a:spcPct val="90000"/>
              </a:lnSpc>
              <a:spcBef>
                <a:spcPts val="400"/>
              </a:spcBef>
              <a:spcAft>
                <a:spcPts val="0"/>
              </a:spcAft>
              <a:buSzPts val="1100"/>
              <a:buNone/>
              <a:defRPr sz="1100"/>
            </a:lvl2pPr>
            <a:lvl3pPr marL="1371600" lvl="2" indent="-228600" algn="l" rtl="0">
              <a:lnSpc>
                <a:spcPct val="90000"/>
              </a:lnSpc>
              <a:spcBef>
                <a:spcPts val="400"/>
              </a:spcBef>
              <a:spcAft>
                <a:spcPts val="0"/>
              </a:spcAft>
              <a:buSzPts val="900"/>
              <a:buNone/>
              <a:defRPr sz="900"/>
            </a:lvl3pPr>
            <a:lvl4pPr marL="1828800" lvl="3" indent="-228600" algn="l" rtl="0">
              <a:lnSpc>
                <a:spcPct val="90000"/>
              </a:lnSpc>
              <a:spcBef>
                <a:spcPts val="400"/>
              </a:spcBef>
              <a:spcAft>
                <a:spcPts val="0"/>
              </a:spcAft>
              <a:buSzPts val="800"/>
              <a:buNone/>
              <a:defRPr sz="800"/>
            </a:lvl4pPr>
            <a:lvl5pPr marL="2286000" lvl="4" indent="-228600" algn="l" rtl="0">
              <a:lnSpc>
                <a:spcPct val="90000"/>
              </a:lnSpc>
              <a:spcBef>
                <a:spcPts val="400"/>
              </a:spcBef>
              <a:spcAft>
                <a:spcPts val="0"/>
              </a:spcAft>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85" name="Google Shape;85;p17"/>
          <p:cNvSpPr txBox="1">
            <a:spLocks noGrp="1"/>
          </p:cNvSpPr>
          <p:nvPr>
            <p:ph type="dt" idx="10"/>
          </p:nvPr>
        </p:nvSpPr>
        <p:spPr>
          <a:xfrm>
            <a:off x="632008" y="4928627"/>
            <a:ext cx="18018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6" name="Google Shape;86;p17"/>
          <p:cNvSpPr txBox="1">
            <a:spLocks noGrp="1"/>
          </p:cNvSpPr>
          <p:nvPr>
            <p:ph type="ftr" idx="11"/>
          </p:nvPr>
        </p:nvSpPr>
        <p:spPr>
          <a:xfrm>
            <a:off x="2655792" y="4935353"/>
            <a:ext cx="18996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7" name="Google Shape;87;p17"/>
          <p:cNvSpPr txBox="1">
            <a:spLocks noGrp="1"/>
          </p:cNvSpPr>
          <p:nvPr>
            <p:ph type="sldNum" idx="12"/>
          </p:nvPr>
        </p:nvSpPr>
        <p:spPr>
          <a:xfrm>
            <a:off x="4898088" y="4928626"/>
            <a:ext cx="2057400" cy="2739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Loddrett tekst" type="vertTx">
  <p:cSld name="VERTICAL_TEXT">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0" name="Google Shape;90;p18"/>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SzPts val="1400"/>
              <a:buChar char="•"/>
              <a:defRPr/>
            </a:lvl1pPr>
            <a:lvl2pPr marL="914400" lvl="1" indent="-317500" algn="l" rtl="0">
              <a:lnSpc>
                <a:spcPct val="90000"/>
              </a:lnSpc>
              <a:spcBef>
                <a:spcPts val="400"/>
              </a:spcBef>
              <a:spcAft>
                <a:spcPts val="0"/>
              </a:spcAft>
              <a:buSzPts val="1400"/>
              <a:buChar char="•"/>
              <a:defRPr/>
            </a:lvl2pPr>
            <a:lvl3pPr marL="1371600" lvl="2" indent="-317500" algn="l" rtl="0">
              <a:lnSpc>
                <a:spcPct val="90000"/>
              </a:lnSpc>
              <a:spcBef>
                <a:spcPts val="400"/>
              </a:spcBef>
              <a:spcAft>
                <a:spcPts val="0"/>
              </a:spcAft>
              <a:buSzPts val="1400"/>
              <a:buChar char="•"/>
              <a:defRPr/>
            </a:lvl3pPr>
            <a:lvl4pPr marL="1828800" lvl="3" indent="-317500" algn="l" rtl="0">
              <a:lnSpc>
                <a:spcPct val="90000"/>
              </a:lnSpc>
              <a:spcBef>
                <a:spcPts val="400"/>
              </a:spcBef>
              <a:spcAft>
                <a:spcPts val="0"/>
              </a:spcAft>
              <a:buSzPts val="1400"/>
              <a:buChar char="•"/>
              <a:defRPr/>
            </a:lvl4pPr>
            <a:lvl5pPr marL="2286000" lvl="4" indent="-317500" algn="l" rtl="0">
              <a:lnSpc>
                <a:spcPct val="90000"/>
              </a:lnSpc>
              <a:spcBef>
                <a:spcPts val="400"/>
              </a:spcBef>
              <a:spcAft>
                <a:spcPts val="0"/>
              </a:spcAft>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1" name="Google Shape;91;p18"/>
          <p:cNvSpPr txBox="1">
            <a:spLocks noGrp="1"/>
          </p:cNvSpPr>
          <p:nvPr>
            <p:ph type="dt" idx="10"/>
          </p:nvPr>
        </p:nvSpPr>
        <p:spPr>
          <a:xfrm>
            <a:off x="632008" y="4928627"/>
            <a:ext cx="18018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2" name="Google Shape;92;p18"/>
          <p:cNvSpPr txBox="1">
            <a:spLocks noGrp="1"/>
          </p:cNvSpPr>
          <p:nvPr>
            <p:ph type="ftr" idx="11"/>
          </p:nvPr>
        </p:nvSpPr>
        <p:spPr>
          <a:xfrm>
            <a:off x="2655792" y="4935353"/>
            <a:ext cx="18996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3" name="Google Shape;93;p18"/>
          <p:cNvSpPr txBox="1">
            <a:spLocks noGrp="1"/>
          </p:cNvSpPr>
          <p:nvPr>
            <p:ph type="sldNum" idx="12"/>
          </p:nvPr>
        </p:nvSpPr>
        <p:spPr>
          <a:xfrm>
            <a:off x="4898088" y="4928626"/>
            <a:ext cx="2057400" cy="2739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Loddrett tittel og tekst" type="vertTitleAndTx">
  <p:cSld name="VERTICAL_TITLE_AND_VERTICAL_TEXT">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6" name="Google Shape;96;p19"/>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SzPts val="1400"/>
              <a:buChar char="•"/>
              <a:defRPr/>
            </a:lvl1pPr>
            <a:lvl2pPr marL="914400" lvl="1" indent="-317500" algn="l" rtl="0">
              <a:lnSpc>
                <a:spcPct val="90000"/>
              </a:lnSpc>
              <a:spcBef>
                <a:spcPts val="400"/>
              </a:spcBef>
              <a:spcAft>
                <a:spcPts val="0"/>
              </a:spcAft>
              <a:buSzPts val="1400"/>
              <a:buChar char="•"/>
              <a:defRPr/>
            </a:lvl2pPr>
            <a:lvl3pPr marL="1371600" lvl="2" indent="-317500" algn="l" rtl="0">
              <a:lnSpc>
                <a:spcPct val="90000"/>
              </a:lnSpc>
              <a:spcBef>
                <a:spcPts val="400"/>
              </a:spcBef>
              <a:spcAft>
                <a:spcPts val="0"/>
              </a:spcAft>
              <a:buSzPts val="1400"/>
              <a:buChar char="•"/>
              <a:defRPr/>
            </a:lvl3pPr>
            <a:lvl4pPr marL="1828800" lvl="3" indent="-317500" algn="l" rtl="0">
              <a:lnSpc>
                <a:spcPct val="90000"/>
              </a:lnSpc>
              <a:spcBef>
                <a:spcPts val="400"/>
              </a:spcBef>
              <a:spcAft>
                <a:spcPts val="0"/>
              </a:spcAft>
              <a:buSzPts val="1400"/>
              <a:buChar char="•"/>
              <a:defRPr/>
            </a:lvl4pPr>
            <a:lvl5pPr marL="2286000" lvl="4" indent="-317500" algn="l" rtl="0">
              <a:lnSpc>
                <a:spcPct val="90000"/>
              </a:lnSpc>
              <a:spcBef>
                <a:spcPts val="400"/>
              </a:spcBef>
              <a:spcAft>
                <a:spcPts val="0"/>
              </a:spcAft>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7" name="Google Shape;97;p19"/>
          <p:cNvSpPr txBox="1">
            <a:spLocks noGrp="1"/>
          </p:cNvSpPr>
          <p:nvPr>
            <p:ph type="dt" idx="10"/>
          </p:nvPr>
        </p:nvSpPr>
        <p:spPr>
          <a:xfrm>
            <a:off x="632008" y="4928627"/>
            <a:ext cx="18018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8" name="Google Shape;98;p19"/>
          <p:cNvSpPr txBox="1">
            <a:spLocks noGrp="1"/>
          </p:cNvSpPr>
          <p:nvPr>
            <p:ph type="ftr" idx="11"/>
          </p:nvPr>
        </p:nvSpPr>
        <p:spPr>
          <a:xfrm>
            <a:off x="2655792" y="4935353"/>
            <a:ext cx="18996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9" name="Google Shape;99;p19"/>
          <p:cNvSpPr txBox="1">
            <a:spLocks noGrp="1"/>
          </p:cNvSpPr>
          <p:nvPr>
            <p:ph type="sldNum" idx="12"/>
          </p:nvPr>
        </p:nvSpPr>
        <p:spPr>
          <a:xfrm>
            <a:off x="4898088" y="4928626"/>
            <a:ext cx="2057400" cy="2739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0"/>
        <p:cNvGrpSpPr/>
        <p:nvPr/>
      </p:nvGrpSpPr>
      <p:grpSpPr>
        <a:xfrm>
          <a:off x="0" y="0"/>
          <a:ext cx="0" cy="0"/>
          <a:chOff x="0" y="0"/>
          <a:chExt cx="0" cy="0"/>
        </a:xfrm>
      </p:grpSpPr>
      <p:sp>
        <p:nvSpPr>
          <p:cNvPr id="101" name="Google Shape;101;p20"/>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rtl="0">
              <a:lnSpc>
                <a:spcPct val="100000"/>
              </a:lnSpc>
              <a:spcBef>
                <a:spcPts val="0"/>
              </a:spcBef>
              <a:spcAft>
                <a:spcPts val="0"/>
              </a:spcAft>
              <a:buSzPts val="5200"/>
              <a:buNone/>
              <a:defRPr sz="5200"/>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102" name="Google Shape;102;p20"/>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03" name="Google Shape;103;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o innholdsdeler" type="twoObj">
  <p:cSld name="TWO_OBJECTS">
    <p:spTree>
      <p:nvGrpSpPr>
        <p:cNvPr id="1" name="Shape 104"/>
        <p:cNvGrpSpPr/>
        <p:nvPr/>
      </p:nvGrpSpPr>
      <p:grpSpPr>
        <a:xfrm>
          <a:off x="0" y="0"/>
          <a:ext cx="0" cy="0"/>
          <a:chOff x="0" y="0"/>
          <a:chExt cx="0" cy="0"/>
        </a:xfrm>
      </p:grpSpPr>
      <p:sp>
        <p:nvSpPr>
          <p:cNvPr id="105" name="Google Shape;105;p21"/>
          <p:cNvSpPr txBox="1">
            <a:spLocks noGrp="1"/>
          </p:cNvSpPr>
          <p:nvPr>
            <p:ph type="title"/>
          </p:nvPr>
        </p:nvSpPr>
        <p:spPr>
          <a:xfrm>
            <a:off x="628650" y="119203"/>
            <a:ext cx="7886700" cy="675000"/>
          </a:xfrm>
          <a:prstGeom prst="rect">
            <a:avLst/>
          </a:prstGeom>
          <a:solidFill>
            <a:schemeClr val="lt1"/>
          </a:solidFill>
          <a:ln w="19050" cap="flat" cmpd="sng">
            <a:solidFill>
              <a:schemeClr val="dk1"/>
            </a:solidFill>
            <a:prstDash val="solid"/>
            <a:round/>
            <a:headEnd type="none" w="sm" len="sm"/>
            <a:tailEnd type="none" w="sm" len="sm"/>
          </a:ln>
          <a:effectLst>
            <a:outerShdw dist="76200" dir="2700000" algn="tl" rotWithShape="0">
              <a:srgbClr val="000000"/>
            </a:outerShdw>
          </a:effectLst>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3300"/>
              <a:buFont typeface="Calibri"/>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6" name="Google Shape;106;p21"/>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SzPts val="1400"/>
              <a:buChar char="•"/>
              <a:defRPr/>
            </a:lvl1pPr>
            <a:lvl2pPr marL="914400" lvl="1" indent="-317500" algn="l" rtl="0">
              <a:lnSpc>
                <a:spcPct val="90000"/>
              </a:lnSpc>
              <a:spcBef>
                <a:spcPts val="400"/>
              </a:spcBef>
              <a:spcAft>
                <a:spcPts val="0"/>
              </a:spcAft>
              <a:buSzPts val="1400"/>
              <a:buChar char="•"/>
              <a:defRPr/>
            </a:lvl2pPr>
            <a:lvl3pPr marL="1371600" lvl="2" indent="-317500" algn="l" rtl="0">
              <a:lnSpc>
                <a:spcPct val="90000"/>
              </a:lnSpc>
              <a:spcBef>
                <a:spcPts val="400"/>
              </a:spcBef>
              <a:spcAft>
                <a:spcPts val="0"/>
              </a:spcAft>
              <a:buSzPts val="1400"/>
              <a:buChar char="•"/>
              <a:defRPr/>
            </a:lvl3pPr>
            <a:lvl4pPr marL="1828800" lvl="3" indent="-317500" algn="l" rtl="0">
              <a:lnSpc>
                <a:spcPct val="90000"/>
              </a:lnSpc>
              <a:spcBef>
                <a:spcPts val="400"/>
              </a:spcBef>
              <a:spcAft>
                <a:spcPts val="0"/>
              </a:spcAft>
              <a:buSzPts val="1400"/>
              <a:buChar char="•"/>
              <a:defRPr/>
            </a:lvl4pPr>
            <a:lvl5pPr marL="2286000" lvl="4" indent="-317500" algn="l" rtl="0">
              <a:lnSpc>
                <a:spcPct val="90000"/>
              </a:lnSpc>
              <a:spcBef>
                <a:spcPts val="400"/>
              </a:spcBef>
              <a:spcAft>
                <a:spcPts val="0"/>
              </a:spcAft>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7" name="Google Shape;107;p21"/>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SzPts val="1400"/>
              <a:buChar char="•"/>
              <a:defRPr/>
            </a:lvl1pPr>
            <a:lvl2pPr marL="914400" lvl="1" indent="-317500" algn="l" rtl="0">
              <a:lnSpc>
                <a:spcPct val="90000"/>
              </a:lnSpc>
              <a:spcBef>
                <a:spcPts val="400"/>
              </a:spcBef>
              <a:spcAft>
                <a:spcPts val="0"/>
              </a:spcAft>
              <a:buSzPts val="1400"/>
              <a:buChar char="•"/>
              <a:defRPr/>
            </a:lvl2pPr>
            <a:lvl3pPr marL="1371600" lvl="2" indent="-317500" algn="l" rtl="0">
              <a:lnSpc>
                <a:spcPct val="90000"/>
              </a:lnSpc>
              <a:spcBef>
                <a:spcPts val="400"/>
              </a:spcBef>
              <a:spcAft>
                <a:spcPts val="0"/>
              </a:spcAft>
              <a:buSzPts val="1400"/>
              <a:buChar char="•"/>
              <a:defRPr/>
            </a:lvl3pPr>
            <a:lvl4pPr marL="1828800" lvl="3" indent="-317500" algn="l" rtl="0">
              <a:lnSpc>
                <a:spcPct val="90000"/>
              </a:lnSpc>
              <a:spcBef>
                <a:spcPts val="400"/>
              </a:spcBef>
              <a:spcAft>
                <a:spcPts val="0"/>
              </a:spcAft>
              <a:buSzPts val="1400"/>
              <a:buChar char="•"/>
              <a:defRPr/>
            </a:lvl4pPr>
            <a:lvl5pPr marL="2286000" lvl="4" indent="-317500" algn="l" rtl="0">
              <a:lnSpc>
                <a:spcPct val="90000"/>
              </a:lnSpc>
              <a:spcBef>
                <a:spcPts val="400"/>
              </a:spcBef>
              <a:spcAft>
                <a:spcPts val="0"/>
              </a:spcAft>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8" name="Google Shape;108;p21"/>
          <p:cNvSpPr txBox="1">
            <a:spLocks noGrp="1"/>
          </p:cNvSpPr>
          <p:nvPr>
            <p:ph type="dt" idx="10"/>
          </p:nvPr>
        </p:nvSpPr>
        <p:spPr>
          <a:xfrm>
            <a:off x="632008" y="4928627"/>
            <a:ext cx="18018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9" name="Google Shape;109;p21"/>
          <p:cNvSpPr txBox="1">
            <a:spLocks noGrp="1"/>
          </p:cNvSpPr>
          <p:nvPr>
            <p:ph type="ftr" idx="11"/>
          </p:nvPr>
        </p:nvSpPr>
        <p:spPr>
          <a:xfrm>
            <a:off x="2655792" y="4935353"/>
            <a:ext cx="18996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0" name="Google Shape;110;p21"/>
          <p:cNvSpPr txBox="1">
            <a:spLocks noGrp="1"/>
          </p:cNvSpPr>
          <p:nvPr>
            <p:ph type="sldNum" idx="12"/>
          </p:nvPr>
        </p:nvSpPr>
        <p:spPr>
          <a:xfrm>
            <a:off x="4898088" y="4928626"/>
            <a:ext cx="2057400" cy="2739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no"/>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rgbClr val="50831E"/>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rgbClr val="50831E"/>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rgbClr val="50831E"/>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rgbClr val="50831E"/>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rgbClr val="50831E"/>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32008" y="4928627"/>
            <a:ext cx="18018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2655792" y="4935353"/>
            <a:ext cx="18996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4898088" y="4928626"/>
            <a:ext cx="2057400" cy="2739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no"/>
              <a:t>‹#›</a:t>
            </a:fld>
            <a:endParaRPr/>
          </a:p>
        </p:txBody>
      </p:sp>
      <p:pic>
        <p:nvPicPr>
          <p:cNvPr id="56" name="Google Shape;56;p13"/>
          <p:cNvPicPr preferRelativeResize="0"/>
          <p:nvPr/>
        </p:nvPicPr>
        <p:blipFill rotWithShape="1">
          <a:blip r:embed="rId10">
            <a:alphaModFix/>
          </a:blip>
          <a:srcRect/>
          <a:stretch/>
        </p:blipFill>
        <p:spPr>
          <a:xfrm>
            <a:off x="7328645" y="4872869"/>
            <a:ext cx="1122832" cy="269094"/>
          </a:xfrm>
          <a:prstGeom prst="rect">
            <a:avLst/>
          </a:prstGeom>
          <a:noFill/>
          <a:ln>
            <a:noFill/>
          </a:ln>
        </p:spPr>
      </p:pic>
      <p:cxnSp>
        <p:nvCxnSpPr>
          <p:cNvPr id="57" name="Google Shape;57;p13"/>
          <p:cNvCxnSpPr/>
          <p:nvPr/>
        </p:nvCxnSpPr>
        <p:spPr>
          <a:xfrm>
            <a:off x="121024" y="154641"/>
            <a:ext cx="8828100" cy="0"/>
          </a:xfrm>
          <a:prstGeom prst="straightConnector1">
            <a:avLst/>
          </a:prstGeom>
          <a:noFill/>
          <a:ln w="19050" cap="flat" cmpd="sng">
            <a:solidFill>
              <a:schemeClr val="dk1"/>
            </a:solidFill>
            <a:prstDash val="solid"/>
            <a:miter lim="800000"/>
            <a:headEnd type="none" w="sm" len="sm"/>
            <a:tailEnd type="none" w="sm" len="sm"/>
          </a:ln>
        </p:spPr>
      </p:cxnSp>
      <p:cxnSp>
        <p:nvCxnSpPr>
          <p:cNvPr id="58" name="Google Shape;58;p13"/>
          <p:cNvCxnSpPr/>
          <p:nvPr/>
        </p:nvCxnSpPr>
        <p:spPr>
          <a:xfrm>
            <a:off x="121024" y="4968685"/>
            <a:ext cx="7120200" cy="0"/>
          </a:xfrm>
          <a:prstGeom prst="straightConnector1">
            <a:avLst/>
          </a:prstGeom>
          <a:noFill/>
          <a:ln w="19050" cap="flat" cmpd="sng">
            <a:solidFill>
              <a:schemeClr val="dk1"/>
            </a:solidFill>
            <a:prstDash val="solid"/>
            <a:miter lim="800000"/>
            <a:headEnd type="none" w="sm" len="sm"/>
            <a:tailEnd type="none" w="sm" len="sm"/>
          </a:ln>
        </p:spPr>
      </p:cxnSp>
      <p:cxnSp>
        <p:nvCxnSpPr>
          <p:cNvPr id="59" name="Google Shape;59;p13"/>
          <p:cNvCxnSpPr/>
          <p:nvPr/>
        </p:nvCxnSpPr>
        <p:spPr>
          <a:xfrm rot="10800000">
            <a:off x="208429" y="60506"/>
            <a:ext cx="0" cy="4980600"/>
          </a:xfrm>
          <a:prstGeom prst="straightConnector1">
            <a:avLst/>
          </a:prstGeom>
          <a:noFill/>
          <a:ln w="19050" cap="flat" cmpd="sng">
            <a:solidFill>
              <a:schemeClr val="dk1"/>
            </a:solidFill>
            <a:prstDash val="solid"/>
            <a:miter lim="800000"/>
            <a:headEnd type="none" w="sm" len="sm"/>
            <a:tailEnd type="none" w="sm" len="sm"/>
          </a:ln>
        </p:spPr>
      </p:cxnSp>
      <p:cxnSp>
        <p:nvCxnSpPr>
          <p:cNvPr id="60" name="Google Shape;60;p13"/>
          <p:cNvCxnSpPr/>
          <p:nvPr/>
        </p:nvCxnSpPr>
        <p:spPr>
          <a:xfrm rot="10800000">
            <a:off x="8888505" y="74006"/>
            <a:ext cx="0" cy="4967100"/>
          </a:xfrm>
          <a:prstGeom prst="straightConnector1">
            <a:avLst/>
          </a:prstGeom>
          <a:noFill/>
          <a:ln w="19050" cap="flat" cmpd="sng">
            <a:solidFill>
              <a:schemeClr val="dk1"/>
            </a:solidFill>
            <a:prstDash val="solid"/>
            <a:miter lim="800000"/>
            <a:headEnd type="none" w="sm" len="sm"/>
            <a:tailEnd type="none" w="sm" len="sm"/>
          </a:ln>
        </p:spPr>
      </p:cxnSp>
      <p:cxnSp>
        <p:nvCxnSpPr>
          <p:cNvPr id="61" name="Google Shape;61;p13"/>
          <p:cNvCxnSpPr/>
          <p:nvPr/>
        </p:nvCxnSpPr>
        <p:spPr>
          <a:xfrm>
            <a:off x="8515350" y="4968685"/>
            <a:ext cx="494100" cy="0"/>
          </a:xfrm>
          <a:prstGeom prst="straightConnector1">
            <a:avLst/>
          </a:prstGeom>
          <a:noFill/>
          <a:ln w="19050" cap="flat" cmpd="sng">
            <a:solidFill>
              <a:schemeClr val="dk1"/>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2.jpg"/><Relationship Id="rId5" Type="http://schemas.openxmlformats.org/officeDocument/2006/relationships/image" Target="../media/image3.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jp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6.png"/><Relationship Id="rId7"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5.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6.png"/><Relationship Id="rId7"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5.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5.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15.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2"/>
          <p:cNvSpPr txBox="1">
            <a:spLocks noGrp="1"/>
          </p:cNvSpPr>
          <p:nvPr>
            <p:ph type="title" idx="4294967295"/>
          </p:nvPr>
        </p:nvSpPr>
        <p:spPr>
          <a:xfrm>
            <a:off x="1087919" y="1890173"/>
            <a:ext cx="3219900" cy="9003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Pts val="4500"/>
              <a:buFont typeface="Arial"/>
              <a:buNone/>
              <a:tabLst/>
              <a:defRPr/>
            </a:pPr>
            <a:r>
              <a:rPr kumimoji="0" lang="nb-NO" sz="5400" b="0" i="0" u="none" strike="noStrike" kern="0" cap="none" spc="0" normalizeH="0" baseline="0" noProof="0" dirty="0">
                <a:ln>
                  <a:noFill/>
                </a:ln>
                <a:solidFill>
                  <a:srgbClr val="000000"/>
                </a:solidFill>
                <a:effectLst/>
                <a:uLnTx/>
                <a:uFillTx/>
                <a:latin typeface="Amatic SC"/>
                <a:ea typeface="Amatic SC"/>
                <a:cs typeface="Amatic SC"/>
                <a:sym typeface="Amatic SC"/>
              </a:rPr>
              <a:t>Kodedans</a:t>
            </a:r>
            <a:endParaRPr kumimoji="0" lang="nb-NO"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116" name="Google Shape;116;p22" descr="Illustrasjon av barn som danser på en scene. "/>
          <p:cNvPicPr preferRelativeResize="0"/>
          <p:nvPr/>
        </p:nvPicPr>
        <p:blipFill rotWithShape="1">
          <a:blip r:embed="rId3">
            <a:alphaModFix/>
          </a:blip>
          <a:srcRect b="4516"/>
          <a:stretch/>
        </p:blipFill>
        <p:spPr>
          <a:xfrm>
            <a:off x="4099838" y="232650"/>
            <a:ext cx="4414726" cy="421526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1"/>
          <p:cNvSpPr txBox="1">
            <a:spLocks noGrp="1"/>
          </p:cNvSpPr>
          <p:nvPr>
            <p:ph type="title"/>
          </p:nvPr>
        </p:nvSpPr>
        <p:spPr>
          <a:xfrm>
            <a:off x="628650" y="112759"/>
            <a:ext cx="7886700" cy="675000"/>
          </a:xfrm>
          <a:prstGeom prst="rect">
            <a:avLst/>
          </a:prstGeom>
          <a:solidFill>
            <a:schemeClr val="lt1"/>
          </a:solidFill>
          <a:ln w="19050" cap="flat" cmpd="sng">
            <a:solidFill>
              <a:schemeClr val="dk1"/>
            </a:solidFill>
            <a:prstDash val="solid"/>
            <a:round/>
            <a:headEnd type="none" w="sm" len="sm"/>
            <a:tailEnd type="none" w="sm" len="sm"/>
          </a:ln>
          <a:effectLst>
            <a:outerShdw dist="76200" dir="2700000" algn="tl" rotWithShape="0">
              <a:srgbClr val="000000"/>
            </a:outerShdw>
          </a:effectLst>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1400"/>
              <a:buFont typeface="Century Gothic"/>
              <a:buNone/>
            </a:pPr>
            <a:r>
              <a:rPr lang="no">
                <a:latin typeface="Century Gothic"/>
                <a:ea typeface="Century Gothic"/>
                <a:cs typeface="Century Gothic"/>
                <a:sym typeface="Century Gothic"/>
              </a:rPr>
              <a:t>Hva har vi lært?</a:t>
            </a:r>
            <a:endParaRPr/>
          </a:p>
        </p:txBody>
      </p:sp>
      <p:sp>
        <p:nvSpPr>
          <p:cNvPr id="242" name="Google Shape;242;p31"/>
          <p:cNvSpPr/>
          <p:nvPr/>
        </p:nvSpPr>
        <p:spPr>
          <a:xfrm>
            <a:off x="1164141" y="1171482"/>
            <a:ext cx="2071500" cy="753900"/>
          </a:xfrm>
          <a:prstGeom prst="wedgeRoundRectCallout">
            <a:avLst>
              <a:gd name="adj1" fmla="val 62812"/>
              <a:gd name="adj2" fmla="val -16846"/>
              <a:gd name="adj3" fmla="val 16667"/>
            </a:avLst>
          </a:prstGeom>
          <a:solidFill>
            <a:srgbClr val="5D9AB9"/>
          </a:solidFill>
          <a:ln w="9525" cap="flat" cmpd="sng">
            <a:solidFill>
              <a:srgbClr val="000000"/>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no" sz="1500" b="0" i="0" u="none" strike="noStrike" cap="none" dirty="0">
                <a:solidFill>
                  <a:schemeClr val="tx1"/>
                </a:solidFill>
                <a:latin typeface="Century Gothic"/>
                <a:ea typeface="Century Gothic"/>
                <a:cs typeface="Century Gothic"/>
                <a:sym typeface="Century Gothic"/>
              </a:rPr>
              <a:t>Klarte vi å følge denne dansekoden?</a:t>
            </a:r>
            <a:endParaRPr sz="900" b="0" i="0" u="none" strike="noStrike" cap="none" dirty="0">
              <a:solidFill>
                <a:schemeClr val="tx1"/>
              </a:solidFill>
              <a:latin typeface="Century Gothic"/>
              <a:ea typeface="Century Gothic"/>
              <a:cs typeface="Century Gothic"/>
              <a:sym typeface="Century Gothic"/>
            </a:endParaRPr>
          </a:p>
        </p:txBody>
      </p:sp>
      <p:sp>
        <p:nvSpPr>
          <p:cNvPr id="243" name="Google Shape;243;p31"/>
          <p:cNvSpPr/>
          <p:nvPr/>
        </p:nvSpPr>
        <p:spPr>
          <a:xfrm>
            <a:off x="1176527" y="2041231"/>
            <a:ext cx="2071500" cy="753900"/>
          </a:xfrm>
          <a:prstGeom prst="wedgeRoundRectCallout">
            <a:avLst>
              <a:gd name="adj1" fmla="val 62812"/>
              <a:gd name="adj2" fmla="val -16846"/>
              <a:gd name="adj3" fmla="val 16667"/>
            </a:avLst>
          </a:prstGeom>
          <a:solidFill>
            <a:srgbClr val="5D9AB9"/>
          </a:solidFill>
          <a:ln w="9525" cap="flat" cmpd="sng">
            <a:solidFill>
              <a:srgbClr val="000000"/>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500"/>
              <a:buFont typeface="Century Gothic"/>
              <a:buNone/>
            </a:pPr>
            <a:r>
              <a:rPr lang="no" sz="1500" b="0" i="0" u="none" strike="noStrike" cap="none">
                <a:solidFill>
                  <a:schemeClr val="tx1"/>
                </a:solidFill>
                <a:latin typeface="Century Gothic"/>
                <a:ea typeface="Century Gothic"/>
                <a:cs typeface="Century Gothic"/>
                <a:sym typeface="Century Gothic"/>
              </a:rPr>
              <a:t>Hva er kodespråket?</a:t>
            </a:r>
            <a:endParaRPr sz="900" b="0" i="0" u="none" strike="noStrike" cap="none">
              <a:solidFill>
                <a:schemeClr val="tx1"/>
              </a:solidFill>
              <a:latin typeface="Century Gothic"/>
              <a:ea typeface="Century Gothic"/>
              <a:cs typeface="Century Gothic"/>
              <a:sym typeface="Century Gothic"/>
            </a:endParaRPr>
          </a:p>
        </p:txBody>
      </p:sp>
      <p:sp>
        <p:nvSpPr>
          <p:cNvPr id="244" name="Google Shape;244;p31"/>
          <p:cNvSpPr/>
          <p:nvPr/>
        </p:nvSpPr>
        <p:spPr>
          <a:xfrm>
            <a:off x="1164141" y="2910980"/>
            <a:ext cx="2071500" cy="753900"/>
          </a:xfrm>
          <a:prstGeom prst="wedgeRoundRectCallout">
            <a:avLst>
              <a:gd name="adj1" fmla="val 62812"/>
              <a:gd name="adj2" fmla="val -16846"/>
              <a:gd name="adj3" fmla="val 16667"/>
            </a:avLst>
          </a:prstGeom>
          <a:solidFill>
            <a:srgbClr val="5D9AB9"/>
          </a:solidFill>
          <a:ln w="9525" cap="flat" cmpd="sng">
            <a:solidFill>
              <a:srgbClr val="000000"/>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500"/>
              <a:buFont typeface="Century Gothic"/>
              <a:buNone/>
            </a:pPr>
            <a:r>
              <a:rPr lang="no" sz="1500" b="0" i="0" u="none" strike="noStrike" cap="none">
                <a:solidFill>
                  <a:schemeClr val="tx1"/>
                </a:solidFill>
                <a:latin typeface="Century Gothic"/>
                <a:ea typeface="Century Gothic"/>
                <a:cs typeface="Century Gothic"/>
                <a:sym typeface="Century Gothic"/>
              </a:rPr>
              <a:t>Hva er en løkke?</a:t>
            </a:r>
            <a:endParaRPr sz="900" b="0" i="0" u="none" strike="noStrike" cap="none">
              <a:solidFill>
                <a:schemeClr val="tx1"/>
              </a:solidFill>
              <a:latin typeface="Century Gothic"/>
              <a:ea typeface="Century Gothic"/>
              <a:cs typeface="Century Gothic"/>
              <a:sym typeface="Century Gothic"/>
            </a:endParaRPr>
          </a:p>
        </p:txBody>
      </p:sp>
      <p:sp>
        <p:nvSpPr>
          <p:cNvPr id="245" name="Google Shape;245;p31"/>
          <p:cNvSpPr/>
          <p:nvPr/>
        </p:nvSpPr>
        <p:spPr>
          <a:xfrm>
            <a:off x="1176527" y="3780728"/>
            <a:ext cx="2071500" cy="753900"/>
          </a:xfrm>
          <a:prstGeom prst="wedgeRoundRectCallout">
            <a:avLst>
              <a:gd name="adj1" fmla="val 62812"/>
              <a:gd name="adj2" fmla="val -16846"/>
              <a:gd name="adj3" fmla="val 16667"/>
            </a:avLst>
          </a:prstGeom>
          <a:solidFill>
            <a:srgbClr val="5D9AB9"/>
          </a:solidFill>
          <a:ln w="9525" cap="flat" cmpd="sng">
            <a:solidFill>
              <a:srgbClr val="000000"/>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500"/>
              <a:buFont typeface="Century Gothic"/>
              <a:buNone/>
            </a:pPr>
            <a:r>
              <a:rPr lang="no" sz="1500" b="0" i="0" u="none" strike="noStrike" cap="none">
                <a:solidFill>
                  <a:schemeClr val="tx1"/>
                </a:solidFill>
                <a:latin typeface="Century Gothic"/>
                <a:ea typeface="Century Gothic"/>
                <a:cs typeface="Century Gothic"/>
                <a:sym typeface="Century Gothic"/>
              </a:rPr>
              <a:t>Hvorfor er kortene  plassert under hverandre?</a:t>
            </a:r>
            <a:endParaRPr sz="1500" b="0" i="0" u="none" strike="noStrike" cap="none">
              <a:solidFill>
                <a:schemeClr val="tx1"/>
              </a:solidFill>
              <a:latin typeface="Century Gothic"/>
              <a:ea typeface="Century Gothic"/>
              <a:cs typeface="Century Gothic"/>
              <a:sym typeface="Century Gothic"/>
            </a:endParaRPr>
          </a:p>
        </p:txBody>
      </p:sp>
      <p:pic>
        <p:nvPicPr>
          <p:cNvPr id="250" name="Google Shape;250;p31" descr="En dansekode som består av fem ulike bevegelser. Bevegelsene er lagt under hverandre. Tallene representerer hvor mange ganger bevegelsene skal gjentas. "/>
          <p:cNvPicPr preferRelativeResize="0"/>
          <p:nvPr/>
        </p:nvPicPr>
        <p:blipFill>
          <a:blip r:embed="rId3">
            <a:alphaModFix/>
          </a:blip>
          <a:stretch>
            <a:fillRect/>
          </a:stretch>
        </p:blipFill>
        <p:spPr>
          <a:xfrm>
            <a:off x="3696463" y="872859"/>
            <a:ext cx="2293719" cy="4050942"/>
          </a:xfrm>
          <a:prstGeom prst="rect">
            <a:avLst/>
          </a:prstGeom>
          <a:noFill/>
          <a:ln>
            <a:noFill/>
          </a:ln>
        </p:spPr>
      </p:pic>
      <p:sp>
        <p:nvSpPr>
          <p:cNvPr id="246" name="Google Shape;246;p31"/>
          <p:cNvSpPr/>
          <p:nvPr/>
        </p:nvSpPr>
        <p:spPr>
          <a:xfrm>
            <a:off x="6285893" y="2910980"/>
            <a:ext cx="2071500" cy="753900"/>
          </a:xfrm>
          <a:prstGeom prst="wedgeRoundRectCallout">
            <a:avLst>
              <a:gd name="adj1" fmla="val -63149"/>
              <a:gd name="adj2" fmla="val -13888"/>
              <a:gd name="adj3" fmla="val 16667"/>
            </a:avLst>
          </a:prstGeom>
          <a:solidFill>
            <a:srgbClr val="5D9AB9"/>
          </a:solidFill>
          <a:ln w="9525" cap="flat" cmpd="sng">
            <a:solidFill>
              <a:srgbClr val="000000"/>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500"/>
              <a:buFont typeface="Century Gothic"/>
              <a:buNone/>
            </a:pPr>
            <a:r>
              <a:rPr lang="no" sz="1500" b="0" i="0" u="none" strike="noStrike" cap="none">
                <a:solidFill>
                  <a:schemeClr val="tx1"/>
                </a:solidFill>
                <a:latin typeface="Century Gothic"/>
                <a:ea typeface="Century Gothic"/>
                <a:cs typeface="Century Gothic"/>
                <a:sym typeface="Century Gothic"/>
              </a:rPr>
              <a:t>Koden kalles en algoritme</a:t>
            </a:r>
            <a:endParaRPr sz="1500" b="0" i="0" u="none" strike="noStrike" cap="none">
              <a:solidFill>
                <a:schemeClr val="tx1"/>
              </a:solidFill>
              <a:latin typeface="Century Gothic"/>
              <a:ea typeface="Century Gothic"/>
              <a:cs typeface="Century Gothic"/>
              <a:sym typeface="Century Gothic"/>
            </a:endParaRPr>
          </a:p>
        </p:txBody>
      </p:sp>
      <p:grpSp>
        <p:nvGrpSpPr>
          <p:cNvPr id="2" name="Gruppe 1">
            <a:extLst>
              <a:ext uri="{FF2B5EF4-FFF2-40B4-BE49-F238E27FC236}">
                <a16:creationId xmlns:a16="http://schemas.microsoft.com/office/drawing/2014/main" id="{9AB4C2A9-7302-14B8-809A-06D6C319AFFC}"/>
              </a:ext>
              <a:ext uri="{C183D7F6-B498-43B3-948B-1728B52AA6E4}">
                <adec:decorative xmlns:adec="http://schemas.microsoft.com/office/drawing/2017/decorative" val="1"/>
              </a:ext>
            </a:extLst>
          </p:cNvPr>
          <p:cNvGrpSpPr/>
          <p:nvPr/>
        </p:nvGrpSpPr>
        <p:grpSpPr>
          <a:xfrm>
            <a:off x="7491005" y="597259"/>
            <a:ext cx="1332233" cy="1190524"/>
            <a:chOff x="7491005" y="597259"/>
            <a:chExt cx="1332233" cy="1190524"/>
          </a:xfrm>
        </p:grpSpPr>
        <p:pic>
          <p:nvPicPr>
            <p:cNvPr id="236" name="Google Shape;236;p31"/>
            <p:cNvPicPr preferRelativeResize="0"/>
            <p:nvPr/>
          </p:nvPicPr>
          <p:blipFill rotWithShape="1">
            <a:blip r:embed="rId4">
              <a:alphaModFix/>
            </a:blip>
            <a:srcRect/>
            <a:stretch/>
          </p:blipFill>
          <p:spPr>
            <a:xfrm>
              <a:off x="7491005" y="1095706"/>
              <a:ext cx="1332233" cy="692077"/>
            </a:xfrm>
            <a:prstGeom prst="rect">
              <a:avLst/>
            </a:prstGeom>
            <a:noFill/>
            <a:ln>
              <a:noFill/>
            </a:ln>
          </p:spPr>
        </p:pic>
        <p:sp>
          <p:nvSpPr>
            <p:cNvPr id="237" name="Google Shape;237;p31"/>
            <p:cNvSpPr txBox="1"/>
            <p:nvPr/>
          </p:nvSpPr>
          <p:spPr>
            <a:xfrm>
              <a:off x="7829418" y="1300519"/>
              <a:ext cx="792000" cy="300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o" sz="1500" b="1" i="0" u="none" strike="noStrike" cap="none">
                  <a:solidFill>
                    <a:srgbClr val="000000"/>
                  </a:solidFill>
                  <a:latin typeface="Amatic SC"/>
                  <a:ea typeface="Amatic SC"/>
                  <a:cs typeface="Amatic SC"/>
                  <a:sym typeface="Amatic SC"/>
                </a:rPr>
                <a:t>Refleksjon</a:t>
              </a:r>
              <a:endParaRPr sz="1500" b="1" i="0" u="none" strike="noStrike" cap="none">
                <a:solidFill>
                  <a:srgbClr val="000000"/>
                </a:solidFill>
                <a:latin typeface="Arial"/>
                <a:ea typeface="Arial"/>
                <a:cs typeface="Arial"/>
                <a:sym typeface="Arial"/>
              </a:endParaRPr>
            </a:p>
          </p:txBody>
        </p:sp>
        <p:pic>
          <p:nvPicPr>
            <p:cNvPr id="238" name="Google Shape;238;p31"/>
            <p:cNvPicPr preferRelativeResize="0"/>
            <p:nvPr/>
          </p:nvPicPr>
          <p:blipFill rotWithShape="1">
            <a:blip r:embed="rId5">
              <a:alphaModFix/>
            </a:blip>
            <a:srcRect/>
            <a:stretch/>
          </p:blipFill>
          <p:spPr>
            <a:xfrm>
              <a:off x="8085683" y="954754"/>
              <a:ext cx="142875" cy="342900"/>
            </a:xfrm>
            <a:prstGeom prst="rect">
              <a:avLst/>
            </a:prstGeom>
            <a:noFill/>
            <a:ln>
              <a:noFill/>
            </a:ln>
          </p:spPr>
        </p:pic>
        <p:grpSp>
          <p:nvGrpSpPr>
            <p:cNvPr id="247" name="Google Shape;247;p31"/>
            <p:cNvGrpSpPr/>
            <p:nvPr/>
          </p:nvGrpSpPr>
          <p:grpSpPr>
            <a:xfrm>
              <a:off x="7966868" y="597259"/>
              <a:ext cx="390525" cy="381000"/>
              <a:chOff x="2541599" y="1511990"/>
              <a:chExt cx="520700" cy="508000"/>
            </a:xfrm>
          </p:grpSpPr>
          <p:pic>
            <p:nvPicPr>
              <p:cNvPr id="248" name="Google Shape;248;p31"/>
              <p:cNvPicPr preferRelativeResize="0"/>
              <p:nvPr/>
            </p:nvPicPr>
            <p:blipFill rotWithShape="1">
              <a:blip r:embed="rId6">
                <a:alphaModFix/>
              </a:blip>
              <a:srcRect/>
              <a:stretch/>
            </p:blipFill>
            <p:spPr>
              <a:xfrm>
                <a:off x="2541599" y="1511990"/>
                <a:ext cx="520700" cy="508000"/>
              </a:xfrm>
              <a:prstGeom prst="rect">
                <a:avLst/>
              </a:prstGeom>
              <a:noFill/>
              <a:ln>
                <a:noFill/>
              </a:ln>
            </p:spPr>
          </p:pic>
          <p:sp>
            <p:nvSpPr>
              <p:cNvPr id="249" name="Google Shape;249;p31"/>
              <p:cNvSpPr txBox="1"/>
              <p:nvPr/>
            </p:nvSpPr>
            <p:spPr>
              <a:xfrm>
                <a:off x="2623855" y="1535157"/>
                <a:ext cx="356100" cy="4617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no" sz="1800" b="1" i="0" u="none" strike="noStrike" cap="none" dirty="0">
                    <a:solidFill>
                      <a:srgbClr val="000000"/>
                    </a:solidFill>
                    <a:latin typeface="Segoe Print" panose="02000800000000000000" pitchFamily="2" charset="0"/>
                    <a:ea typeface="Quattrocento Sans"/>
                    <a:cs typeface="Quattrocento Sans"/>
                    <a:sym typeface="Quattrocento Sans"/>
                  </a:rPr>
                  <a:t>8</a:t>
                </a:r>
                <a:endParaRPr sz="1100" b="0" i="0" u="none" strike="noStrike" cap="none" dirty="0">
                  <a:solidFill>
                    <a:srgbClr val="000000"/>
                  </a:solidFill>
                  <a:latin typeface="Segoe Print" panose="02000800000000000000" pitchFamily="2" charset="0"/>
                  <a:ea typeface="Quattrocento Sans"/>
                  <a:cs typeface="Quattrocento Sans"/>
                  <a:sym typeface="Quattrocento Sans"/>
                </a:endParaRPr>
              </a:p>
            </p:txBody>
          </p:sp>
        </p:gr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7" name="Google Shape;257;p32"/>
          <p:cNvSpPr txBox="1">
            <a:spLocks noGrp="1"/>
          </p:cNvSpPr>
          <p:nvPr>
            <p:ph type="title"/>
          </p:nvPr>
        </p:nvSpPr>
        <p:spPr>
          <a:xfrm>
            <a:off x="628650" y="112759"/>
            <a:ext cx="7886700" cy="675000"/>
          </a:xfrm>
          <a:prstGeom prst="rect">
            <a:avLst/>
          </a:prstGeom>
          <a:solidFill>
            <a:schemeClr val="lt1"/>
          </a:solidFill>
          <a:ln w="19050" cap="flat" cmpd="sng">
            <a:solidFill>
              <a:schemeClr val="dk1"/>
            </a:solidFill>
            <a:prstDash val="solid"/>
            <a:round/>
            <a:headEnd type="none" w="sm" len="sm"/>
            <a:tailEnd type="none" w="sm" len="sm"/>
          </a:ln>
          <a:effectLst>
            <a:outerShdw dist="76200" dir="2700000" algn="tl" rotWithShape="0">
              <a:srgbClr val="000000"/>
            </a:outerShdw>
          </a:effectLst>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1400"/>
              <a:buFont typeface="Century Gothic"/>
              <a:buNone/>
            </a:pPr>
            <a:r>
              <a:rPr lang="no">
                <a:latin typeface="Century Gothic"/>
                <a:ea typeface="Century Gothic"/>
                <a:cs typeface="Century Gothic"/>
                <a:sym typeface="Century Gothic"/>
              </a:rPr>
              <a:t>Presentasjon </a:t>
            </a:r>
            <a:endParaRPr>
              <a:latin typeface="Century Gothic"/>
              <a:ea typeface="Century Gothic"/>
              <a:cs typeface="Century Gothic"/>
              <a:sym typeface="Century Gothic"/>
            </a:endParaRPr>
          </a:p>
        </p:txBody>
      </p:sp>
      <p:grpSp>
        <p:nvGrpSpPr>
          <p:cNvPr id="2" name="Gruppe 1">
            <a:extLst>
              <a:ext uri="{FF2B5EF4-FFF2-40B4-BE49-F238E27FC236}">
                <a16:creationId xmlns:a16="http://schemas.microsoft.com/office/drawing/2014/main" id="{B51EFB04-9FBA-8920-3C50-AA4DFD4711CE}"/>
              </a:ext>
              <a:ext uri="{C183D7F6-B498-43B3-948B-1728B52AA6E4}">
                <adec:decorative xmlns:adec="http://schemas.microsoft.com/office/drawing/2017/decorative" val="1"/>
              </a:ext>
            </a:extLst>
          </p:cNvPr>
          <p:cNvGrpSpPr/>
          <p:nvPr/>
        </p:nvGrpSpPr>
        <p:grpSpPr>
          <a:xfrm>
            <a:off x="7503016" y="609351"/>
            <a:ext cx="1332233" cy="1235744"/>
            <a:chOff x="7503016" y="609351"/>
            <a:chExt cx="1332233" cy="1235744"/>
          </a:xfrm>
        </p:grpSpPr>
        <p:pic>
          <p:nvPicPr>
            <p:cNvPr id="255" name="Google Shape;255;p32"/>
            <p:cNvPicPr preferRelativeResize="0"/>
            <p:nvPr/>
          </p:nvPicPr>
          <p:blipFill rotWithShape="1">
            <a:blip r:embed="rId3">
              <a:alphaModFix/>
            </a:blip>
            <a:srcRect/>
            <a:stretch/>
          </p:blipFill>
          <p:spPr>
            <a:xfrm>
              <a:off x="7503016" y="1153018"/>
              <a:ext cx="1332233" cy="692077"/>
            </a:xfrm>
            <a:prstGeom prst="rect">
              <a:avLst/>
            </a:prstGeom>
            <a:noFill/>
            <a:ln>
              <a:noFill/>
            </a:ln>
          </p:spPr>
        </p:pic>
        <p:sp>
          <p:nvSpPr>
            <p:cNvPr id="256" name="Google Shape;256;p32"/>
            <p:cNvSpPr txBox="1"/>
            <p:nvPr/>
          </p:nvSpPr>
          <p:spPr>
            <a:xfrm>
              <a:off x="7763545" y="1353716"/>
              <a:ext cx="940200" cy="300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o" sz="1500" b="1" i="0" u="none" strike="noStrike" cap="none">
                  <a:solidFill>
                    <a:srgbClr val="000000"/>
                  </a:solidFill>
                  <a:latin typeface="Amatic SC"/>
                  <a:ea typeface="Amatic SC"/>
                  <a:cs typeface="Amatic SC"/>
                  <a:sym typeface="Amatic SC"/>
                </a:rPr>
                <a:t>Presentasjon</a:t>
              </a:r>
              <a:endParaRPr sz="1100" b="1" i="0" u="none" strike="noStrike" cap="none">
                <a:solidFill>
                  <a:srgbClr val="000000"/>
                </a:solidFill>
                <a:latin typeface="Arial"/>
                <a:ea typeface="Arial"/>
                <a:cs typeface="Arial"/>
                <a:sym typeface="Arial"/>
              </a:endParaRPr>
            </a:p>
          </p:txBody>
        </p:sp>
        <p:pic>
          <p:nvPicPr>
            <p:cNvPr id="258" name="Google Shape;258;p32"/>
            <p:cNvPicPr preferRelativeResize="0"/>
            <p:nvPr/>
          </p:nvPicPr>
          <p:blipFill rotWithShape="1">
            <a:blip r:embed="rId4">
              <a:alphaModFix/>
            </a:blip>
            <a:srcRect/>
            <a:stretch/>
          </p:blipFill>
          <p:spPr>
            <a:xfrm>
              <a:off x="8085683" y="954754"/>
              <a:ext cx="142875" cy="342900"/>
            </a:xfrm>
            <a:prstGeom prst="rect">
              <a:avLst/>
            </a:prstGeom>
            <a:noFill/>
            <a:ln>
              <a:noFill/>
            </a:ln>
          </p:spPr>
        </p:pic>
        <p:grpSp>
          <p:nvGrpSpPr>
            <p:cNvPr id="259" name="Google Shape;259;p32"/>
            <p:cNvGrpSpPr/>
            <p:nvPr/>
          </p:nvGrpSpPr>
          <p:grpSpPr>
            <a:xfrm>
              <a:off x="7966943" y="609351"/>
              <a:ext cx="390525" cy="381000"/>
              <a:chOff x="8752709" y="1416785"/>
              <a:chExt cx="520700" cy="508000"/>
            </a:xfrm>
          </p:grpSpPr>
          <p:pic>
            <p:nvPicPr>
              <p:cNvPr id="260" name="Google Shape;260;p32"/>
              <p:cNvPicPr preferRelativeResize="0"/>
              <p:nvPr/>
            </p:nvPicPr>
            <p:blipFill rotWithShape="1">
              <a:blip r:embed="rId5">
                <a:alphaModFix/>
              </a:blip>
              <a:srcRect/>
              <a:stretch/>
            </p:blipFill>
            <p:spPr>
              <a:xfrm>
                <a:off x="8752709" y="1416785"/>
                <a:ext cx="520700" cy="508000"/>
              </a:xfrm>
              <a:prstGeom prst="rect">
                <a:avLst/>
              </a:prstGeom>
              <a:noFill/>
              <a:ln>
                <a:noFill/>
              </a:ln>
            </p:spPr>
          </p:pic>
          <p:sp>
            <p:nvSpPr>
              <p:cNvPr id="261" name="Google Shape;261;p32"/>
              <p:cNvSpPr txBox="1"/>
              <p:nvPr/>
            </p:nvSpPr>
            <p:spPr>
              <a:xfrm>
                <a:off x="8844201" y="1458424"/>
                <a:ext cx="356100" cy="4617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no" sz="1800" b="1" i="0" u="none" strike="noStrike" cap="none" dirty="0">
                    <a:solidFill>
                      <a:srgbClr val="000000"/>
                    </a:solidFill>
                    <a:latin typeface="Segoe Print" panose="02000800000000000000" pitchFamily="2" charset="0"/>
                    <a:ea typeface="Quattrocento Sans"/>
                    <a:cs typeface="Quattrocento Sans"/>
                    <a:sym typeface="Quattrocento Sans"/>
                  </a:rPr>
                  <a:t>9</a:t>
                </a:r>
                <a:endParaRPr sz="1100" b="0" i="0" u="none" strike="noStrike" cap="none" dirty="0">
                  <a:solidFill>
                    <a:srgbClr val="000000"/>
                  </a:solidFill>
                  <a:latin typeface="Segoe Print" panose="02000800000000000000" pitchFamily="2" charset="0"/>
                  <a:ea typeface="Quattrocento Sans"/>
                  <a:cs typeface="Quattrocento Sans"/>
                  <a:sym typeface="Quattrocento Sans"/>
                </a:endParaRPr>
              </a:p>
            </p:txBody>
          </p:sp>
        </p:grpSp>
      </p:grpSp>
      <p:pic>
        <p:nvPicPr>
          <p:cNvPr id="262" name="Google Shape;262;p32" descr="Illustrasjon av barn som danser på en scene. "/>
          <p:cNvPicPr preferRelativeResize="0"/>
          <p:nvPr/>
        </p:nvPicPr>
        <p:blipFill rotWithShape="1">
          <a:blip r:embed="rId6">
            <a:alphaModFix/>
          </a:blip>
          <a:srcRect t="12526" b="4513"/>
          <a:stretch/>
        </p:blipFill>
        <p:spPr>
          <a:xfrm>
            <a:off x="2658799" y="1138137"/>
            <a:ext cx="3872814" cy="318641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3"/>
          <p:cNvSpPr txBox="1">
            <a:spLocks noGrp="1"/>
          </p:cNvSpPr>
          <p:nvPr>
            <p:ph type="title"/>
          </p:nvPr>
        </p:nvSpPr>
        <p:spPr>
          <a:xfrm>
            <a:off x="628650" y="112759"/>
            <a:ext cx="7886700" cy="675000"/>
          </a:xfrm>
          <a:prstGeom prst="rect">
            <a:avLst/>
          </a:prstGeom>
          <a:solidFill>
            <a:schemeClr val="lt1"/>
          </a:solidFill>
          <a:ln w="19050" cap="flat" cmpd="sng">
            <a:solidFill>
              <a:schemeClr val="dk1"/>
            </a:solidFill>
            <a:prstDash val="solid"/>
            <a:round/>
            <a:headEnd type="none" w="sm" len="sm"/>
            <a:tailEnd type="none" w="sm" len="sm"/>
          </a:ln>
          <a:effectLst>
            <a:outerShdw dist="76200" dir="2700000" algn="tl" rotWithShape="0">
              <a:srgbClr val="000000"/>
            </a:outerShdw>
          </a:effectLst>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1400"/>
              <a:buFont typeface="Century Gothic"/>
              <a:buNone/>
            </a:pPr>
            <a:r>
              <a:rPr lang="no">
                <a:latin typeface="Century Gothic"/>
                <a:ea typeface="Century Gothic"/>
                <a:cs typeface="Century Gothic"/>
                <a:sym typeface="Century Gothic"/>
              </a:rPr>
              <a:t>Opplevelse</a:t>
            </a:r>
            <a:endParaRPr/>
          </a:p>
        </p:txBody>
      </p:sp>
      <p:pic>
        <p:nvPicPr>
          <p:cNvPr id="268" name="Google Shape;268;p33" descr="En illustrasjon av tommel opp, tommel ned og tommel midt på. "/>
          <p:cNvPicPr preferRelativeResize="0"/>
          <p:nvPr/>
        </p:nvPicPr>
        <p:blipFill rotWithShape="1">
          <a:blip r:embed="rId3">
            <a:alphaModFix/>
          </a:blip>
          <a:srcRect/>
          <a:stretch/>
        </p:blipFill>
        <p:spPr>
          <a:xfrm>
            <a:off x="1288507" y="1554463"/>
            <a:ext cx="6871788" cy="2311857"/>
          </a:xfrm>
          <a:prstGeom prst="rect">
            <a:avLst/>
          </a:prstGeom>
          <a:noFill/>
          <a:ln>
            <a:noFill/>
          </a:ln>
        </p:spPr>
      </p:pic>
      <p:sp>
        <p:nvSpPr>
          <p:cNvPr id="269" name="Google Shape;269;p33"/>
          <p:cNvSpPr/>
          <p:nvPr/>
        </p:nvSpPr>
        <p:spPr>
          <a:xfrm>
            <a:off x="628650" y="965611"/>
            <a:ext cx="1931975" cy="753900"/>
          </a:xfrm>
          <a:prstGeom prst="wedgeRoundRectCallout">
            <a:avLst>
              <a:gd name="adj1" fmla="val 21901"/>
              <a:gd name="adj2" fmla="val 77809"/>
              <a:gd name="adj3" fmla="val 16667"/>
            </a:avLst>
          </a:prstGeom>
          <a:solidFill>
            <a:srgbClr val="5D9AB9"/>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entury Gothic"/>
              <a:buNone/>
            </a:pPr>
            <a:r>
              <a:rPr lang="no" sz="1200" b="0" i="0" u="none" strike="noStrike" cap="none" dirty="0">
                <a:solidFill>
                  <a:schemeClr val="tx1"/>
                </a:solidFill>
                <a:latin typeface="Century Gothic"/>
                <a:ea typeface="Century Gothic"/>
                <a:cs typeface="Century Gothic"/>
                <a:sym typeface="Century Gothic"/>
              </a:rPr>
              <a:t>Var du god på å lytte til hva den andre på gruppa hadde å si?</a:t>
            </a:r>
            <a:endParaRPr sz="1200" b="0" i="0" u="none" strike="noStrike" cap="none" dirty="0">
              <a:solidFill>
                <a:schemeClr val="tx1"/>
              </a:solidFill>
              <a:latin typeface="Calibri"/>
              <a:ea typeface="Calibri"/>
              <a:cs typeface="Calibri"/>
              <a:sym typeface="Calibri"/>
            </a:endParaRPr>
          </a:p>
        </p:txBody>
      </p:sp>
      <p:sp>
        <p:nvSpPr>
          <p:cNvPr id="270" name="Google Shape;270;p33"/>
          <p:cNvSpPr/>
          <p:nvPr/>
        </p:nvSpPr>
        <p:spPr>
          <a:xfrm>
            <a:off x="2654234" y="965611"/>
            <a:ext cx="1931975" cy="753900"/>
          </a:xfrm>
          <a:prstGeom prst="wedgeRoundRectCallout">
            <a:avLst>
              <a:gd name="adj1" fmla="val 21901"/>
              <a:gd name="adj2" fmla="val 77809"/>
              <a:gd name="adj3" fmla="val 16667"/>
            </a:avLst>
          </a:prstGeom>
          <a:solidFill>
            <a:srgbClr val="5D9AB9"/>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entury Gothic"/>
              <a:buNone/>
            </a:pPr>
            <a:r>
              <a:rPr lang="no" sz="1200" b="0" i="0" u="none" strike="noStrike" cap="none" dirty="0">
                <a:solidFill>
                  <a:schemeClr val="tx1"/>
                </a:solidFill>
                <a:latin typeface="Century Gothic"/>
                <a:ea typeface="Century Gothic"/>
                <a:cs typeface="Century Gothic"/>
                <a:sym typeface="Century Gothic"/>
              </a:rPr>
              <a:t>Var det vanskelig å komme på en kreativ bevegelse?</a:t>
            </a:r>
            <a:endParaRPr sz="1200" b="0" i="0" u="none" strike="noStrike" cap="none" dirty="0">
              <a:solidFill>
                <a:schemeClr val="tx1"/>
              </a:solidFill>
              <a:latin typeface="Calibri"/>
              <a:ea typeface="Calibri"/>
              <a:cs typeface="Calibri"/>
              <a:sym typeface="Calibri"/>
            </a:endParaRPr>
          </a:p>
        </p:txBody>
      </p:sp>
      <p:sp>
        <p:nvSpPr>
          <p:cNvPr id="271" name="Google Shape;271;p33"/>
          <p:cNvSpPr/>
          <p:nvPr/>
        </p:nvSpPr>
        <p:spPr>
          <a:xfrm>
            <a:off x="4679818" y="965611"/>
            <a:ext cx="1931975" cy="753900"/>
          </a:xfrm>
          <a:prstGeom prst="wedgeRoundRectCallout">
            <a:avLst>
              <a:gd name="adj1" fmla="val 21901"/>
              <a:gd name="adj2" fmla="val 77809"/>
              <a:gd name="adj3" fmla="val 16667"/>
            </a:avLst>
          </a:prstGeom>
          <a:solidFill>
            <a:srgbClr val="5D9AB9"/>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entury Gothic"/>
              <a:buNone/>
            </a:pPr>
            <a:r>
              <a:rPr lang="no" sz="1200" b="0" i="0" u="none" strike="noStrike" cap="none" dirty="0">
                <a:solidFill>
                  <a:schemeClr val="tx1"/>
                </a:solidFill>
                <a:latin typeface="Century Gothic"/>
                <a:ea typeface="Century Gothic"/>
                <a:cs typeface="Century Gothic"/>
                <a:sym typeface="Century Gothic"/>
              </a:rPr>
              <a:t>Klarer du å komme på en ting du følte du var god på?</a:t>
            </a:r>
            <a:endParaRPr sz="1200" b="0" i="0" u="none" strike="noStrike" cap="none" dirty="0">
              <a:solidFill>
                <a:schemeClr val="tx1"/>
              </a:solidFill>
              <a:latin typeface="Calibri"/>
              <a:ea typeface="Calibri"/>
              <a:cs typeface="Calibri"/>
              <a:sym typeface="Calibri"/>
            </a:endParaRPr>
          </a:p>
        </p:txBody>
      </p:sp>
      <p:sp>
        <p:nvSpPr>
          <p:cNvPr id="272" name="Google Shape;272;p33"/>
          <p:cNvSpPr/>
          <p:nvPr/>
        </p:nvSpPr>
        <p:spPr>
          <a:xfrm>
            <a:off x="628640" y="3814559"/>
            <a:ext cx="1931975" cy="753900"/>
          </a:xfrm>
          <a:prstGeom prst="wedgeRoundRectCallout">
            <a:avLst>
              <a:gd name="adj1" fmla="val 21901"/>
              <a:gd name="adj2" fmla="val 77809"/>
              <a:gd name="adj3" fmla="val 16667"/>
            </a:avLst>
          </a:prstGeom>
          <a:solidFill>
            <a:srgbClr val="5D9AB9"/>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entury Gothic"/>
              <a:buNone/>
            </a:pPr>
            <a:r>
              <a:rPr lang="no" sz="1200" b="0" i="0" u="none" strike="noStrike" cap="none" dirty="0">
                <a:solidFill>
                  <a:schemeClr val="tx1"/>
                </a:solidFill>
                <a:latin typeface="Century Gothic"/>
                <a:ea typeface="Century Gothic"/>
                <a:cs typeface="Century Gothic"/>
                <a:sym typeface="Century Gothic"/>
              </a:rPr>
              <a:t>Var det gøy?</a:t>
            </a:r>
            <a:endParaRPr sz="1200" b="0" i="0" u="none" strike="noStrike" cap="none" dirty="0">
              <a:solidFill>
                <a:schemeClr val="tx1"/>
              </a:solidFill>
              <a:latin typeface="Calibri"/>
              <a:ea typeface="Calibri"/>
              <a:cs typeface="Calibri"/>
              <a:sym typeface="Calibri"/>
            </a:endParaRPr>
          </a:p>
        </p:txBody>
      </p:sp>
      <p:sp>
        <p:nvSpPr>
          <p:cNvPr id="273" name="Google Shape;273;p33"/>
          <p:cNvSpPr/>
          <p:nvPr/>
        </p:nvSpPr>
        <p:spPr>
          <a:xfrm>
            <a:off x="2654237" y="3814564"/>
            <a:ext cx="1931975" cy="753900"/>
          </a:xfrm>
          <a:prstGeom prst="wedgeRoundRectCallout">
            <a:avLst>
              <a:gd name="adj1" fmla="val 21901"/>
              <a:gd name="adj2" fmla="val 77809"/>
              <a:gd name="adj3" fmla="val 16667"/>
            </a:avLst>
          </a:prstGeom>
          <a:solidFill>
            <a:srgbClr val="5D9AB9"/>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entury Gothic"/>
              <a:buNone/>
            </a:pPr>
            <a:r>
              <a:rPr lang="no" sz="1200" b="0" i="0" u="none" strike="noStrike" cap="none" dirty="0">
                <a:solidFill>
                  <a:schemeClr val="tx1"/>
                </a:solidFill>
                <a:latin typeface="Century Gothic"/>
                <a:ea typeface="Century Gothic"/>
                <a:cs typeface="Century Gothic"/>
                <a:sym typeface="Century Gothic"/>
              </a:rPr>
              <a:t>Lærte du noe nytt som du ikke kunne fra før?</a:t>
            </a:r>
            <a:endParaRPr sz="1200" b="0" i="0" u="none" strike="noStrike" cap="none" dirty="0">
              <a:solidFill>
                <a:schemeClr val="tx1"/>
              </a:solidFill>
              <a:latin typeface="Calibri"/>
              <a:ea typeface="Calibri"/>
              <a:cs typeface="Calibri"/>
              <a:sym typeface="Calibri"/>
            </a:endParaRPr>
          </a:p>
        </p:txBody>
      </p:sp>
      <p:sp>
        <p:nvSpPr>
          <p:cNvPr id="274" name="Google Shape;274;p33"/>
          <p:cNvSpPr/>
          <p:nvPr/>
        </p:nvSpPr>
        <p:spPr>
          <a:xfrm>
            <a:off x="4679820" y="3814564"/>
            <a:ext cx="1931975" cy="753900"/>
          </a:xfrm>
          <a:prstGeom prst="wedgeRoundRectCallout">
            <a:avLst>
              <a:gd name="adj1" fmla="val 21901"/>
              <a:gd name="adj2" fmla="val 77809"/>
              <a:gd name="adj3" fmla="val 16667"/>
            </a:avLst>
          </a:prstGeom>
          <a:solidFill>
            <a:srgbClr val="5D9AB9"/>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entury Gothic"/>
              <a:buNone/>
            </a:pPr>
            <a:r>
              <a:rPr lang="no" sz="1200" b="0" i="0" u="none" strike="noStrike" cap="none">
                <a:solidFill>
                  <a:schemeClr val="tx1"/>
                </a:solidFill>
                <a:latin typeface="Century Gothic"/>
                <a:ea typeface="Century Gothic"/>
                <a:cs typeface="Century Gothic"/>
                <a:sym typeface="Century Gothic"/>
              </a:rPr>
              <a:t>Prøvde du noe nytt du ikke har prøvd før?</a:t>
            </a:r>
            <a:endParaRPr sz="1200" b="0" i="0" u="none" strike="noStrike" cap="none">
              <a:solidFill>
                <a:schemeClr val="tx1"/>
              </a:solidFill>
              <a:latin typeface="Calibri"/>
              <a:ea typeface="Calibri"/>
              <a:cs typeface="Calibri"/>
              <a:sym typeface="Calibri"/>
            </a:endParaRPr>
          </a:p>
        </p:txBody>
      </p:sp>
      <p:sp>
        <p:nvSpPr>
          <p:cNvPr id="275" name="Google Shape;275;p33"/>
          <p:cNvSpPr/>
          <p:nvPr/>
        </p:nvSpPr>
        <p:spPr>
          <a:xfrm>
            <a:off x="6705401" y="3814561"/>
            <a:ext cx="1931975" cy="753900"/>
          </a:xfrm>
          <a:prstGeom prst="wedgeRoundRectCallout">
            <a:avLst>
              <a:gd name="adj1" fmla="val 21901"/>
              <a:gd name="adj2" fmla="val 77809"/>
              <a:gd name="adj3" fmla="val 16667"/>
            </a:avLst>
          </a:prstGeom>
          <a:solidFill>
            <a:srgbClr val="5D9AB9"/>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entury Gothic"/>
              <a:buNone/>
            </a:pPr>
            <a:r>
              <a:rPr lang="no" sz="1200" b="0" i="0" u="none" strike="noStrike" cap="none">
                <a:solidFill>
                  <a:schemeClr val="tx1"/>
                </a:solidFill>
                <a:latin typeface="Century Gothic"/>
                <a:ea typeface="Century Gothic"/>
                <a:cs typeface="Century Gothic"/>
                <a:sym typeface="Century Gothic"/>
              </a:rPr>
              <a:t>Fikk dere lyst til å lage en ny dans?</a:t>
            </a:r>
            <a:endParaRPr sz="1200" b="0" i="0" u="none" strike="noStrike" cap="none">
              <a:solidFill>
                <a:schemeClr val="tx1"/>
              </a:solidFill>
              <a:latin typeface="Calibri"/>
              <a:ea typeface="Calibri"/>
              <a:cs typeface="Calibri"/>
              <a:sym typeface="Calibri"/>
            </a:endParaRPr>
          </a:p>
        </p:txBody>
      </p:sp>
      <p:sp>
        <p:nvSpPr>
          <p:cNvPr id="276" name="Google Shape;276;p33"/>
          <p:cNvSpPr/>
          <p:nvPr/>
        </p:nvSpPr>
        <p:spPr>
          <a:xfrm>
            <a:off x="6705407" y="965611"/>
            <a:ext cx="1931975" cy="753900"/>
          </a:xfrm>
          <a:prstGeom prst="wedgeRoundRectCallout">
            <a:avLst>
              <a:gd name="adj1" fmla="val 21860"/>
              <a:gd name="adj2" fmla="val 77723"/>
              <a:gd name="adj3" fmla="val 16667"/>
            </a:avLst>
          </a:prstGeom>
          <a:solidFill>
            <a:srgbClr val="5D9AB9"/>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entury Gothic"/>
              <a:buNone/>
            </a:pPr>
            <a:r>
              <a:rPr lang="no" sz="1200" b="0" i="0" u="none" strike="noStrike" cap="none">
                <a:solidFill>
                  <a:schemeClr val="tx1"/>
                </a:solidFill>
                <a:latin typeface="Century Gothic"/>
                <a:ea typeface="Century Gothic"/>
                <a:cs typeface="Century Gothic"/>
                <a:sym typeface="Century Gothic"/>
              </a:rPr>
              <a:t>Var det noe som var vanskelig?</a:t>
            </a:r>
            <a:endParaRPr sz="1200" b="0" i="0" u="none" strike="noStrike" cap="none">
              <a:solidFill>
                <a:schemeClr val="tx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3"/>
          <p:cNvSpPr txBox="1">
            <a:spLocks noGrp="1"/>
          </p:cNvSpPr>
          <p:nvPr>
            <p:ph type="title"/>
          </p:nvPr>
        </p:nvSpPr>
        <p:spPr>
          <a:xfrm>
            <a:off x="628650" y="112759"/>
            <a:ext cx="7886700" cy="675000"/>
          </a:xfrm>
          <a:prstGeom prst="rect">
            <a:avLst/>
          </a:prstGeom>
          <a:solidFill>
            <a:schemeClr val="lt1"/>
          </a:solidFill>
          <a:ln w="19050" cap="flat" cmpd="sng">
            <a:solidFill>
              <a:schemeClr val="dk1"/>
            </a:solidFill>
            <a:prstDash val="solid"/>
            <a:round/>
            <a:headEnd type="none" w="sm" len="sm"/>
            <a:tailEnd type="none" w="sm" len="sm"/>
          </a:ln>
          <a:effectLst>
            <a:outerShdw dist="76200" dir="2700000" algn="tl" rotWithShape="0">
              <a:srgbClr val="000000"/>
            </a:outerShdw>
          </a:effectLst>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1400"/>
              <a:buFont typeface="Century Gothic"/>
              <a:buNone/>
            </a:pPr>
            <a:br>
              <a:rPr lang="no">
                <a:solidFill>
                  <a:schemeClr val="dk1"/>
                </a:solidFill>
                <a:latin typeface="Century Gothic"/>
                <a:ea typeface="Century Gothic"/>
                <a:cs typeface="Century Gothic"/>
                <a:sym typeface="Century Gothic"/>
              </a:rPr>
            </a:br>
            <a:r>
              <a:rPr lang="no">
                <a:latin typeface="Century Gothic"/>
                <a:ea typeface="Century Gothic"/>
                <a:cs typeface="Century Gothic"/>
                <a:sym typeface="Century Gothic"/>
              </a:rPr>
              <a:t>Kims lek – danseversjon</a:t>
            </a:r>
            <a:br>
              <a:rPr lang="no">
                <a:solidFill>
                  <a:schemeClr val="dk1"/>
                </a:solidFill>
                <a:latin typeface="Century Gothic"/>
                <a:ea typeface="Century Gothic"/>
                <a:cs typeface="Century Gothic"/>
                <a:sym typeface="Century Gothic"/>
              </a:rPr>
            </a:br>
            <a:endParaRPr>
              <a:solidFill>
                <a:srgbClr val="548135"/>
              </a:solidFill>
            </a:endParaRPr>
          </a:p>
        </p:txBody>
      </p:sp>
      <p:grpSp>
        <p:nvGrpSpPr>
          <p:cNvPr id="2" name="Gruppe 1">
            <a:extLst>
              <a:ext uri="{FF2B5EF4-FFF2-40B4-BE49-F238E27FC236}">
                <a16:creationId xmlns:a16="http://schemas.microsoft.com/office/drawing/2014/main" id="{50E14F74-C491-4DE8-AAFC-249064CCE793}"/>
              </a:ext>
              <a:ext uri="{C183D7F6-B498-43B3-948B-1728B52AA6E4}">
                <adec:decorative xmlns:adec="http://schemas.microsoft.com/office/drawing/2017/decorative" val="1"/>
              </a:ext>
            </a:extLst>
          </p:cNvPr>
          <p:cNvGrpSpPr/>
          <p:nvPr/>
        </p:nvGrpSpPr>
        <p:grpSpPr>
          <a:xfrm>
            <a:off x="7810500" y="609351"/>
            <a:ext cx="704850" cy="1233511"/>
            <a:chOff x="7810500" y="609351"/>
            <a:chExt cx="704850" cy="1233511"/>
          </a:xfrm>
        </p:grpSpPr>
        <p:grpSp>
          <p:nvGrpSpPr>
            <p:cNvPr id="122" name="Google Shape;122;p23"/>
            <p:cNvGrpSpPr/>
            <p:nvPr/>
          </p:nvGrpSpPr>
          <p:grpSpPr>
            <a:xfrm>
              <a:off x="7966943" y="609351"/>
              <a:ext cx="390525" cy="381000"/>
              <a:chOff x="8752709" y="1416785"/>
              <a:chExt cx="520700" cy="508000"/>
            </a:xfrm>
          </p:grpSpPr>
          <p:pic>
            <p:nvPicPr>
              <p:cNvPr id="123" name="Google Shape;123;p23"/>
              <p:cNvPicPr preferRelativeResize="0"/>
              <p:nvPr/>
            </p:nvPicPr>
            <p:blipFill rotWithShape="1">
              <a:blip r:embed="rId3">
                <a:alphaModFix/>
              </a:blip>
              <a:srcRect/>
              <a:stretch/>
            </p:blipFill>
            <p:spPr>
              <a:xfrm>
                <a:off x="8752709" y="1416785"/>
                <a:ext cx="520700" cy="508000"/>
              </a:xfrm>
              <a:prstGeom prst="rect">
                <a:avLst/>
              </a:prstGeom>
              <a:noFill/>
              <a:ln>
                <a:noFill/>
              </a:ln>
            </p:spPr>
          </p:pic>
          <p:sp>
            <p:nvSpPr>
              <p:cNvPr id="124" name="Google Shape;124;p23"/>
              <p:cNvSpPr txBox="1"/>
              <p:nvPr/>
            </p:nvSpPr>
            <p:spPr>
              <a:xfrm>
                <a:off x="8844201" y="1458424"/>
                <a:ext cx="356100" cy="4617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no" sz="1800" b="1" i="0" u="none" strike="noStrike" cap="none" dirty="0">
                    <a:solidFill>
                      <a:srgbClr val="000000"/>
                    </a:solidFill>
                    <a:latin typeface="Segoe Print" panose="02000800000000000000" pitchFamily="2" charset="0"/>
                    <a:ea typeface="Quattrocento Sans"/>
                    <a:cs typeface="Quattrocento Sans"/>
                    <a:sym typeface="Quattrocento Sans"/>
                  </a:rPr>
                  <a:t>1</a:t>
                </a:r>
                <a:endParaRPr sz="1100" b="0" i="0" u="none" strike="noStrike" cap="none" dirty="0">
                  <a:solidFill>
                    <a:srgbClr val="000000"/>
                  </a:solidFill>
                  <a:latin typeface="Segoe Print" panose="02000800000000000000" pitchFamily="2" charset="0"/>
                  <a:ea typeface="Quattrocento Sans"/>
                  <a:cs typeface="Quattrocento Sans"/>
                  <a:sym typeface="Quattrocento Sans"/>
                </a:endParaRPr>
              </a:p>
            </p:txBody>
          </p:sp>
        </p:grpSp>
        <p:pic>
          <p:nvPicPr>
            <p:cNvPr id="125" name="Google Shape;125;p23"/>
            <p:cNvPicPr preferRelativeResize="0"/>
            <p:nvPr/>
          </p:nvPicPr>
          <p:blipFill rotWithShape="1">
            <a:blip r:embed="rId4">
              <a:alphaModFix/>
            </a:blip>
            <a:srcRect/>
            <a:stretch/>
          </p:blipFill>
          <p:spPr>
            <a:xfrm>
              <a:off x="7810500" y="1080862"/>
              <a:ext cx="704850" cy="762000"/>
            </a:xfrm>
            <a:prstGeom prst="rect">
              <a:avLst/>
            </a:prstGeom>
            <a:noFill/>
            <a:ln>
              <a:noFill/>
            </a:ln>
          </p:spPr>
        </p:pic>
        <p:sp>
          <p:nvSpPr>
            <p:cNvPr id="126" name="Google Shape;126;p23"/>
            <p:cNvSpPr txBox="1"/>
            <p:nvPr/>
          </p:nvSpPr>
          <p:spPr>
            <a:xfrm>
              <a:off x="7907030" y="1310292"/>
              <a:ext cx="572700" cy="300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o" sz="1500" b="1" i="0" u="none" strike="noStrike" cap="none">
                  <a:solidFill>
                    <a:srgbClr val="000000"/>
                  </a:solidFill>
                  <a:latin typeface="Amatic SC"/>
                  <a:ea typeface="Amatic SC"/>
                  <a:cs typeface="Amatic SC"/>
                  <a:sym typeface="Amatic SC"/>
                </a:rPr>
                <a:t>Starter</a:t>
              </a:r>
              <a:endParaRPr sz="1100" b="1" i="0" u="none" strike="noStrike" cap="none">
                <a:solidFill>
                  <a:srgbClr val="000000"/>
                </a:solidFill>
                <a:latin typeface="Arial"/>
                <a:ea typeface="Arial"/>
                <a:cs typeface="Arial"/>
                <a:sym typeface="Arial"/>
              </a:endParaRPr>
            </a:p>
          </p:txBody>
        </p:sp>
        <p:pic>
          <p:nvPicPr>
            <p:cNvPr id="127" name="Google Shape;127;p23"/>
            <p:cNvPicPr preferRelativeResize="0"/>
            <p:nvPr/>
          </p:nvPicPr>
          <p:blipFill rotWithShape="1">
            <a:blip r:embed="rId5">
              <a:alphaModFix/>
            </a:blip>
            <a:srcRect/>
            <a:stretch/>
          </p:blipFill>
          <p:spPr>
            <a:xfrm>
              <a:off x="8091488" y="966687"/>
              <a:ext cx="142875" cy="342900"/>
            </a:xfrm>
            <a:prstGeom prst="rect">
              <a:avLst/>
            </a:prstGeom>
            <a:noFill/>
            <a:ln>
              <a:noFill/>
            </a:ln>
          </p:spPr>
        </p:pic>
      </p:grpSp>
      <p:pic>
        <p:nvPicPr>
          <p:cNvPr id="128" name="Google Shape;128;p23" descr="Illustrasjon av barn som danser på en scene. "/>
          <p:cNvPicPr preferRelativeResize="0"/>
          <p:nvPr/>
        </p:nvPicPr>
        <p:blipFill rotWithShape="1">
          <a:blip r:embed="rId6">
            <a:alphaModFix/>
          </a:blip>
          <a:srcRect t="12526" b="4513"/>
          <a:stretch/>
        </p:blipFill>
        <p:spPr>
          <a:xfrm>
            <a:off x="2192662" y="1080863"/>
            <a:ext cx="4154047" cy="344593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4"/>
          <p:cNvSpPr txBox="1">
            <a:spLocks noGrp="1"/>
          </p:cNvSpPr>
          <p:nvPr>
            <p:ph type="title"/>
          </p:nvPr>
        </p:nvSpPr>
        <p:spPr>
          <a:xfrm>
            <a:off x="628650" y="112759"/>
            <a:ext cx="7886700" cy="675000"/>
          </a:xfrm>
          <a:prstGeom prst="rect">
            <a:avLst/>
          </a:prstGeom>
          <a:solidFill>
            <a:schemeClr val="lt1"/>
          </a:solidFill>
          <a:ln w="19050" cap="flat" cmpd="sng">
            <a:solidFill>
              <a:schemeClr val="dk1"/>
            </a:solidFill>
            <a:prstDash val="solid"/>
            <a:round/>
            <a:headEnd type="none" w="sm" len="sm"/>
            <a:tailEnd type="none" w="sm" len="sm"/>
          </a:ln>
          <a:effectLst>
            <a:outerShdw dist="76200" dir="2700000" algn="tl" rotWithShape="0">
              <a:srgbClr val="000000"/>
            </a:outerShdw>
          </a:effectLst>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1400"/>
              <a:buFont typeface="Century Gothic"/>
              <a:buNone/>
            </a:pPr>
            <a:r>
              <a:rPr lang="no">
                <a:latin typeface="Century Gothic"/>
                <a:ea typeface="Century Gothic"/>
                <a:cs typeface="Century Gothic"/>
                <a:sym typeface="Century Gothic"/>
              </a:rPr>
              <a:t>Oppdrag</a:t>
            </a:r>
            <a:endParaRPr sz="2100">
              <a:solidFill>
                <a:srgbClr val="548135"/>
              </a:solidFill>
              <a:latin typeface="Century Gothic"/>
              <a:ea typeface="Century Gothic"/>
              <a:cs typeface="Century Gothic"/>
              <a:sym typeface="Century Gothic"/>
            </a:endParaRPr>
          </a:p>
        </p:txBody>
      </p:sp>
      <p:sp>
        <p:nvSpPr>
          <p:cNvPr id="134" name="Google Shape;134;p24"/>
          <p:cNvSpPr txBox="1"/>
          <p:nvPr/>
        </p:nvSpPr>
        <p:spPr>
          <a:xfrm>
            <a:off x="272729" y="529088"/>
            <a:ext cx="7172700" cy="2550300"/>
          </a:xfrm>
          <a:prstGeom prst="rect">
            <a:avLst/>
          </a:prstGeom>
          <a:noFill/>
          <a:ln>
            <a:noFill/>
          </a:ln>
        </p:spPr>
        <p:txBody>
          <a:bodyPr spcFirstLastPara="1" wrap="square" lIns="68575" tIns="34275" rIns="68575" bIns="34275" anchor="ctr" anchorCtr="0">
            <a:noAutofit/>
          </a:bodyPr>
          <a:lstStyle/>
          <a:p>
            <a:pPr marL="342900" marR="0" lvl="0" indent="0" algn="l" rtl="0">
              <a:lnSpc>
                <a:spcPct val="100000"/>
              </a:lnSpc>
              <a:spcBef>
                <a:spcPts val="0"/>
              </a:spcBef>
              <a:spcAft>
                <a:spcPts val="0"/>
              </a:spcAft>
              <a:buClr>
                <a:schemeClr val="dk1"/>
              </a:buClr>
              <a:buSzPts val="2600"/>
              <a:buFont typeface="Arial"/>
              <a:buNone/>
            </a:pPr>
            <a:endParaRPr sz="2600" b="0" i="0" u="none" strike="noStrike" cap="none">
              <a:solidFill>
                <a:schemeClr val="dk1"/>
              </a:solidFill>
              <a:latin typeface="Century Gothic"/>
              <a:ea typeface="Century Gothic"/>
              <a:cs typeface="Century Gothic"/>
              <a:sym typeface="Century Gothic"/>
            </a:endParaRPr>
          </a:p>
          <a:p>
            <a:pPr marL="1066800" marR="0" lvl="0" indent="0" algn="ctr" rtl="0">
              <a:lnSpc>
                <a:spcPct val="100000"/>
              </a:lnSpc>
              <a:spcBef>
                <a:spcPts val="0"/>
              </a:spcBef>
              <a:spcAft>
                <a:spcPts val="0"/>
              </a:spcAft>
              <a:buClr>
                <a:srgbClr val="000000"/>
              </a:buClr>
              <a:buSzPts val="2700"/>
              <a:buFont typeface="Arial"/>
              <a:buNone/>
            </a:pPr>
            <a:r>
              <a:rPr lang="no" sz="1800" b="0" i="0" u="none" strike="noStrike" cap="none">
                <a:solidFill>
                  <a:schemeClr val="dk1"/>
                </a:solidFill>
                <a:latin typeface="Century Gothic"/>
                <a:ea typeface="Century Gothic"/>
                <a:cs typeface="Century Gothic"/>
                <a:sym typeface="Century Gothic"/>
              </a:rPr>
              <a:t>Programmer en robot (læringspartner) til å danse.</a:t>
            </a:r>
            <a:endParaRPr sz="1800" b="0" i="0" u="none" strike="noStrike" cap="none">
              <a:solidFill>
                <a:schemeClr val="dk1"/>
              </a:solidFill>
              <a:latin typeface="Century Gothic"/>
              <a:ea typeface="Century Gothic"/>
              <a:cs typeface="Century Gothic"/>
              <a:sym typeface="Century Gothic"/>
            </a:endParaRPr>
          </a:p>
          <a:p>
            <a:pPr marL="0" marR="0" lvl="0" indent="0" algn="l" rtl="0">
              <a:lnSpc>
                <a:spcPct val="90000"/>
              </a:lnSpc>
              <a:spcBef>
                <a:spcPts val="0"/>
              </a:spcBef>
              <a:spcAft>
                <a:spcPts val="0"/>
              </a:spcAft>
              <a:buClr>
                <a:schemeClr val="dk1"/>
              </a:buClr>
              <a:buSzPts val="3300"/>
              <a:buFont typeface="Calibri"/>
              <a:buNone/>
            </a:pPr>
            <a:endParaRPr sz="2700" b="0" i="0" u="none" strike="noStrike" cap="none">
              <a:solidFill>
                <a:schemeClr val="dk1"/>
              </a:solidFill>
              <a:latin typeface="Century Gothic"/>
              <a:ea typeface="Century Gothic"/>
              <a:cs typeface="Century Gothic"/>
              <a:sym typeface="Century Gothic"/>
            </a:endParaRPr>
          </a:p>
        </p:txBody>
      </p:sp>
      <p:grpSp>
        <p:nvGrpSpPr>
          <p:cNvPr id="2" name="Gruppe 1">
            <a:extLst>
              <a:ext uri="{FF2B5EF4-FFF2-40B4-BE49-F238E27FC236}">
                <a16:creationId xmlns:a16="http://schemas.microsoft.com/office/drawing/2014/main" id="{A58DAFB5-3D6F-89B4-682F-A2831D080E84}"/>
              </a:ext>
              <a:ext uri="{C183D7F6-B498-43B3-948B-1728B52AA6E4}">
                <adec:decorative xmlns:adec="http://schemas.microsoft.com/office/drawing/2017/decorative" val="1"/>
              </a:ext>
            </a:extLst>
          </p:cNvPr>
          <p:cNvGrpSpPr/>
          <p:nvPr/>
        </p:nvGrpSpPr>
        <p:grpSpPr>
          <a:xfrm>
            <a:off x="7603483" y="617014"/>
            <a:ext cx="1444918" cy="1346922"/>
            <a:chOff x="7603483" y="617014"/>
            <a:chExt cx="1444918" cy="1346922"/>
          </a:xfrm>
        </p:grpSpPr>
        <p:grpSp>
          <p:nvGrpSpPr>
            <p:cNvPr id="135" name="Google Shape;135;p24"/>
            <p:cNvGrpSpPr/>
            <p:nvPr/>
          </p:nvGrpSpPr>
          <p:grpSpPr>
            <a:xfrm>
              <a:off x="7975775" y="617014"/>
              <a:ext cx="390525" cy="381000"/>
              <a:chOff x="2541599" y="1511990"/>
              <a:chExt cx="520700" cy="508000"/>
            </a:xfrm>
          </p:grpSpPr>
          <p:pic>
            <p:nvPicPr>
              <p:cNvPr id="136" name="Google Shape;136;p24"/>
              <p:cNvPicPr preferRelativeResize="0"/>
              <p:nvPr/>
            </p:nvPicPr>
            <p:blipFill rotWithShape="1">
              <a:blip r:embed="rId3">
                <a:alphaModFix/>
              </a:blip>
              <a:srcRect/>
              <a:stretch/>
            </p:blipFill>
            <p:spPr>
              <a:xfrm>
                <a:off x="2541599" y="1511990"/>
                <a:ext cx="520700" cy="508000"/>
              </a:xfrm>
              <a:prstGeom prst="rect">
                <a:avLst/>
              </a:prstGeom>
              <a:noFill/>
              <a:ln>
                <a:noFill/>
              </a:ln>
            </p:spPr>
          </p:pic>
          <p:sp>
            <p:nvSpPr>
              <p:cNvPr id="137" name="Google Shape;137;p24"/>
              <p:cNvSpPr txBox="1"/>
              <p:nvPr/>
            </p:nvSpPr>
            <p:spPr>
              <a:xfrm>
                <a:off x="2623855" y="1535157"/>
                <a:ext cx="356100" cy="4617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no" sz="1800" b="1" i="0" u="none" strike="noStrike" cap="none" dirty="0">
                    <a:solidFill>
                      <a:srgbClr val="000000"/>
                    </a:solidFill>
                    <a:latin typeface="Segoe Print" panose="02000800000000000000" pitchFamily="2" charset="0"/>
                    <a:ea typeface="Quattrocento Sans"/>
                    <a:cs typeface="Quattrocento Sans"/>
                    <a:sym typeface="Quattrocento Sans"/>
                  </a:rPr>
                  <a:t>2</a:t>
                </a:r>
                <a:endParaRPr sz="1100" b="0" i="0" u="none" strike="noStrike" cap="none" dirty="0">
                  <a:solidFill>
                    <a:srgbClr val="000000"/>
                  </a:solidFill>
                  <a:latin typeface="Segoe Print" panose="02000800000000000000" pitchFamily="2" charset="0"/>
                  <a:ea typeface="Quattrocento Sans"/>
                  <a:cs typeface="Quattrocento Sans"/>
                  <a:sym typeface="Quattrocento Sans"/>
                </a:endParaRPr>
              </a:p>
            </p:txBody>
          </p:sp>
        </p:grpSp>
        <p:pic>
          <p:nvPicPr>
            <p:cNvPr id="138" name="Google Shape;138;p24"/>
            <p:cNvPicPr preferRelativeResize="0"/>
            <p:nvPr/>
          </p:nvPicPr>
          <p:blipFill rotWithShape="1">
            <a:blip r:embed="rId4">
              <a:alphaModFix/>
            </a:blip>
            <a:srcRect/>
            <a:stretch/>
          </p:blipFill>
          <p:spPr>
            <a:xfrm rot="5400000">
              <a:off x="7784458" y="992386"/>
              <a:ext cx="790575" cy="1152525"/>
            </a:xfrm>
            <a:prstGeom prst="rect">
              <a:avLst/>
            </a:prstGeom>
            <a:noFill/>
            <a:ln>
              <a:noFill/>
            </a:ln>
          </p:spPr>
        </p:pic>
        <p:pic>
          <p:nvPicPr>
            <p:cNvPr id="139" name="Google Shape;139;p24"/>
            <p:cNvPicPr preferRelativeResize="0"/>
            <p:nvPr/>
          </p:nvPicPr>
          <p:blipFill rotWithShape="1">
            <a:blip r:embed="rId5">
              <a:alphaModFix/>
            </a:blip>
            <a:srcRect/>
            <a:stretch/>
          </p:blipFill>
          <p:spPr>
            <a:xfrm>
              <a:off x="8091128" y="980115"/>
              <a:ext cx="142875" cy="342900"/>
            </a:xfrm>
            <a:prstGeom prst="rect">
              <a:avLst/>
            </a:prstGeom>
            <a:noFill/>
            <a:ln>
              <a:noFill/>
            </a:ln>
          </p:spPr>
        </p:pic>
        <p:sp>
          <p:nvSpPr>
            <p:cNvPr id="140" name="Google Shape;140;p24"/>
            <p:cNvSpPr txBox="1"/>
            <p:nvPr/>
          </p:nvSpPr>
          <p:spPr>
            <a:xfrm>
              <a:off x="7882301" y="1368659"/>
              <a:ext cx="1166100" cy="300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o" sz="1500" b="1" i="0" u="none" strike="noStrike" cap="none">
                  <a:solidFill>
                    <a:srgbClr val="000000"/>
                  </a:solidFill>
                  <a:latin typeface="Amatic SC"/>
                  <a:ea typeface="Amatic SC"/>
                  <a:cs typeface="Amatic SC"/>
                  <a:sym typeface="Amatic SC"/>
                </a:rPr>
                <a:t>Oppdrag</a:t>
              </a:r>
              <a:endParaRPr sz="1100" b="1" i="0" u="none" strike="noStrike" cap="none">
                <a:solidFill>
                  <a:srgbClr val="000000"/>
                </a:solidFill>
                <a:latin typeface="Arial"/>
                <a:ea typeface="Arial"/>
                <a:cs typeface="Arial"/>
                <a:sym typeface="Arial"/>
              </a:endParaRPr>
            </a:p>
          </p:txBody>
        </p:sp>
      </p:grpSp>
      <p:pic>
        <p:nvPicPr>
          <p:cNvPr id="141" name="Google Shape;141;p24" descr="En illustrasjon av et barn som danser. &#10;"/>
          <p:cNvPicPr preferRelativeResize="0"/>
          <p:nvPr/>
        </p:nvPicPr>
        <p:blipFill rotWithShape="1">
          <a:blip r:embed="rId6">
            <a:alphaModFix/>
          </a:blip>
          <a:srcRect/>
          <a:stretch/>
        </p:blipFill>
        <p:spPr>
          <a:xfrm>
            <a:off x="5732150" y="2561264"/>
            <a:ext cx="1041112" cy="1869058"/>
          </a:xfrm>
          <a:prstGeom prst="rect">
            <a:avLst/>
          </a:prstGeom>
          <a:noFill/>
          <a:ln>
            <a:noFill/>
          </a:ln>
        </p:spPr>
      </p:pic>
      <p:pic>
        <p:nvPicPr>
          <p:cNvPr id="142" name="Google Shape;142;p24" descr="En illustrasjon av et barn som danser. "/>
          <p:cNvPicPr preferRelativeResize="0"/>
          <p:nvPr/>
        </p:nvPicPr>
        <p:blipFill rotWithShape="1">
          <a:blip r:embed="rId7">
            <a:alphaModFix/>
          </a:blip>
          <a:srcRect/>
          <a:stretch/>
        </p:blipFill>
        <p:spPr>
          <a:xfrm>
            <a:off x="3892463" y="2651810"/>
            <a:ext cx="898481" cy="1727830"/>
          </a:xfrm>
          <a:prstGeom prst="rect">
            <a:avLst/>
          </a:prstGeom>
          <a:noFill/>
          <a:ln>
            <a:noFill/>
          </a:ln>
        </p:spPr>
      </p:pic>
      <p:pic>
        <p:nvPicPr>
          <p:cNvPr id="143" name="Google Shape;143;p24" descr="En illustrasjon av et barn som danser. "/>
          <p:cNvPicPr preferRelativeResize="0"/>
          <p:nvPr/>
        </p:nvPicPr>
        <p:blipFill rotWithShape="1">
          <a:blip r:embed="rId8">
            <a:alphaModFix/>
          </a:blip>
          <a:srcRect/>
          <a:stretch/>
        </p:blipFill>
        <p:spPr>
          <a:xfrm>
            <a:off x="1698496" y="2634655"/>
            <a:ext cx="1192800" cy="197975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fade">
                                      <p:cBhvr>
                                        <p:cTn id="7" dur="1000"/>
                                        <p:tgtEl>
                                          <p:spTgt spid="1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2"/>
                                        </p:tgtEl>
                                        <p:attrNameLst>
                                          <p:attrName>style.visibility</p:attrName>
                                        </p:attrNameLst>
                                      </p:cBhvr>
                                      <p:to>
                                        <p:strVal val="visible"/>
                                      </p:to>
                                    </p:set>
                                    <p:animEffect transition="in" filter="fade">
                                      <p:cBhvr>
                                        <p:cTn id="12" dur="1000"/>
                                        <p:tgtEl>
                                          <p:spTgt spid="1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1"/>
                                        </p:tgtEl>
                                        <p:attrNameLst>
                                          <p:attrName>style.visibility</p:attrName>
                                        </p:attrNameLst>
                                      </p:cBhvr>
                                      <p:to>
                                        <p:strVal val="visible"/>
                                      </p:to>
                                    </p:set>
                                    <p:animEffect transition="in" filter="fade">
                                      <p:cBhvr>
                                        <p:cTn id="17" dur="10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5"/>
          <p:cNvSpPr txBox="1">
            <a:spLocks noGrp="1"/>
          </p:cNvSpPr>
          <p:nvPr>
            <p:ph type="title"/>
          </p:nvPr>
        </p:nvSpPr>
        <p:spPr>
          <a:xfrm>
            <a:off x="628650" y="112759"/>
            <a:ext cx="7886700" cy="675000"/>
          </a:xfrm>
          <a:prstGeom prst="rect">
            <a:avLst/>
          </a:prstGeom>
          <a:solidFill>
            <a:schemeClr val="lt1"/>
          </a:solidFill>
          <a:ln w="19050" cap="flat" cmpd="sng">
            <a:solidFill>
              <a:schemeClr val="dk1"/>
            </a:solidFill>
            <a:prstDash val="solid"/>
            <a:round/>
            <a:headEnd type="none" w="sm" len="sm"/>
            <a:tailEnd type="none" w="sm" len="sm"/>
          </a:ln>
          <a:effectLst>
            <a:outerShdw dist="76200" dir="2700000" algn="tl" rotWithShape="0">
              <a:srgbClr val="000000"/>
            </a:outerShdw>
          </a:effectLst>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1400"/>
              <a:buFont typeface="Century Gothic"/>
              <a:buNone/>
            </a:pPr>
            <a:r>
              <a:rPr lang="no">
                <a:latin typeface="Century Gothic"/>
                <a:ea typeface="Century Gothic"/>
                <a:cs typeface="Century Gothic"/>
                <a:sym typeface="Century Gothic"/>
              </a:rPr>
              <a:t>Bli kjent med dansekoden</a:t>
            </a:r>
            <a:endParaRPr sz="2100">
              <a:solidFill>
                <a:srgbClr val="548135"/>
              </a:solidFill>
              <a:latin typeface="Century Gothic"/>
              <a:ea typeface="Century Gothic"/>
              <a:cs typeface="Century Gothic"/>
              <a:sym typeface="Century Gothic"/>
            </a:endParaRPr>
          </a:p>
        </p:txBody>
      </p:sp>
      <p:grpSp>
        <p:nvGrpSpPr>
          <p:cNvPr id="2" name="Gruppe 1">
            <a:extLst>
              <a:ext uri="{FF2B5EF4-FFF2-40B4-BE49-F238E27FC236}">
                <a16:creationId xmlns:a16="http://schemas.microsoft.com/office/drawing/2014/main" id="{65308BAE-5164-1A90-2213-FEDC07AFDEBE}"/>
              </a:ext>
              <a:ext uri="{C183D7F6-B498-43B3-948B-1728B52AA6E4}">
                <adec:decorative xmlns:adec="http://schemas.microsoft.com/office/drawing/2017/decorative" val="1"/>
              </a:ext>
            </a:extLst>
          </p:cNvPr>
          <p:cNvGrpSpPr/>
          <p:nvPr/>
        </p:nvGrpSpPr>
        <p:grpSpPr>
          <a:xfrm>
            <a:off x="7573591" y="609351"/>
            <a:ext cx="1166100" cy="1564961"/>
            <a:chOff x="7573591" y="609351"/>
            <a:chExt cx="1166100" cy="1564961"/>
          </a:xfrm>
        </p:grpSpPr>
        <p:pic>
          <p:nvPicPr>
            <p:cNvPr id="149" name="Google Shape;149;p25"/>
            <p:cNvPicPr preferRelativeResize="0"/>
            <p:nvPr/>
          </p:nvPicPr>
          <p:blipFill rotWithShape="1">
            <a:blip r:embed="rId3">
              <a:alphaModFix/>
            </a:blip>
            <a:srcRect/>
            <a:stretch/>
          </p:blipFill>
          <p:spPr>
            <a:xfrm>
              <a:off x="7709423" y="1136087"/>
              <a:ext cx="914400" cy="1038225"/>
            </a:xfrm>
            <a:prstGeom prst="rect">
              <a:avLst/>
            </a:prstGeom>
            <a:noFill/>
            <a:ln>
              <a:noFill/>
            </a:ln>
          </p:spPr>
        </p:pic>
        <p:sp>
          <p:nvSpPr>
            <p:cNvPr id="150" name="Google Shape;150;p25"/>
            <p:cNvSpPr txBox="1"/>
            <p:nvPr/>
          </p:nvSpPr>
          <p:spPr>
            <a:xfrm>
              <a:off x="7573591" y="1344622"/>
              <a:ext cx="1166100" cy="5310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no" sz="1500" b="1" i="0" u="none" strike="noStrike" cap="none">
                  <a:solidFill>
                    <a:srgbClr val="000000"/>
                  </a:solidFill>
                  <a:latin typeface="Amatic SC"/>
                  <a:ea typeface="Amatic SC"/>
                  <a:cs typeface="Amatic SC"/>
                  <a:sym typeface="Amatic SC"/>
                </a:rPr>
                <a:t>Å finne </a:t>
              </a:r>
              <a:endParaRPr sz="11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500"/>
                <a:buFont typeface="Arial"/>
                <a:buNone/>
              </a:pPr>
              <a:r>
                <a:rPr lang="no" sz="1500" b="1" i="0" u="none" strike="noStrike" cap="none">
                  <a:solidFill>
                    <a:srgbClr val="000000"/>
                  </a:solidFill>
                  <a:latin typeface="Amatic SC"/>
                  <a:ea typeface="Amatic SC"/>
                  <a:cs typeface="Amatic SC"/>
                  <a:sym typeface="Amatic SC"/>
                </a:rPr>
                <a:t>muligheter</a:t>
              </a:r>
              <a:endParaRPr sz="1100" b="1" i="0" u="none" strike="noStrike" cap="none">
                <a:solidFill>
                  <a:srgbClr val="000000"/>
                </a:solidFill>
                <a:latin typeface="Arial"/>
                <a:ea typeface="Arial"/>
                <a:cs typeface="Arial"/>
                <a:sym typeface="Arial"/>
              </a:endParaRPr>
            </a:p>
          </p:txBody>
        </p:sp>
        <p:pic>
          <p:nvPicPr>
            <p:cNvPr id="151" name="Google Shape;151;p25"/>
            <p:cNvPicPr preferRelativeResize="0"/>
            <p:nvPr/>
          </p:nvPicPr>
          <p:blipFill rotWithShape="1">
            <a:blip r:embed="rId4">
              <a:alphaModFix/>
            </a:blip>
            <a:srcRect/>
            <a:stretch/>
          </p:blipFill>
          <p:spPr>
            <a:xfrm>
              <a:off x="8085683" y="954754"/>
              <a:ext cx="142875" cy="342900"/>
            </a:xfrm>
            <a:prstGeom prst="rect">
              <a:avLst/>
            </a:prstGeom>
            <a:noFill/>
            <a:ln>
              <a:noFill/>
            </a:ln>
          </p:spPr>
        </p:pic>
        <p:grpSp>
          <p:nvGrpSpPr>
            <p:cNvPr id="152" name="Google Shape;152;p25"/>
            <p:cNvGrpSpPr/>
            <p:nvPr/>
          </p:nvGrpSpPr>
          <p:grpSpPr>
            <a:xfrm>
              <a:off x="7966943" y="609351"/>
              <a:ext cx="390525" cy="381000"/>
              <a:chOff x="8752709" y="1416785"/>
              <a:chExt cx="520700" cy="508000"/>
            </a:xfrm>
          </p:grpSpPr>
          <p:pic>
            <p:nvPicPr>
              <p:cNvPr id="153" name="Google Shape;153;p25"/>
              <p:cNvPicPr preferRelativeResize="0"/>
              <p:nvPr/>
            </p:nvPicPr>
            <p:blipFill rotWithShape="1">
              <a:blip r:embed="rId5">
                <a:alphaModFix/>
              </a:blip>
              <a:srcRect/>
              <a:stretch/>
            </p:blipFill>
            <p:spPr>
              <a:xfrm>
                <a:off x="8752709" y="1416785"/>
                <a:ext cx="520700" cy="508000"/>
              </a:xfrm>
              <a:prstGeom prst="rect">
                <a:avLst/>
              </a:prstGeom>
              <a:noFill/>
              <a:ln>
                <a:noFill/>
              </a:ln>
            </p:spPr>
          </p:pic>
          <p:sp>
            <p:nvSpPr>
              <p:cNvPr id="154" name="Google Shape;154;p25"/>
              <p:cNvSpPr txBox="1"/>
              <p:nvPr/>
            </p:nvSpPr>
            <p:spPr>
              <a:xfrm>
                <a:off x="8844201" y="1458424"/>
                <a:ext cx="356100" cy="4617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no" sz="1800" b="1" i="0" u="none" strike="noStrike" cap="none" dirty="0">
                    <a:solidFill>
                      <a:srgbClr val="000000"/>
                    </a:solidFill>
                    <a:latin typeface="Segoe Print" panose="02000800000000000000" pitchFamily="2" charset="0"/>
                    <a:ea typeface="Quattrocento Sans"/>
                    <a:cs typeface="Quattrocento Sans"/>
                    <a:sym typeface="Quattrocento Sans"/>
                  </a:rPr>
                  <a:t>3</a:t>
                </a:r>
                <a:endParaRPr sz="1100" b="0" i="0" u="none" strike="noStrike" cap="none" dirty="0">
                  <a:solidFill>
                    <a:srgbClr val="000000"/>
                  </a:solidFill>
                  <a:latin typeface="Segoe Print" panose="02000800000000000000" pitchFamily="2" charset="0"/>
                  <a:ea typeface="Quattrocento Sans"/>
                  <a:cs typeface="Quattrocento Sans"/>
                  <a:sym typeface="Quattrocento Sans"/>
                </a:endParaRPr>
              </a:p>
            </p:txBody>
          </p:sp>
        </p:grpSp>
      </p:grpSp>
      <p:pic>
        <p:nvPicPr>
          <p:cNvPr id="155" name="Google Shape;155;p25" descr="En dansekode som består av fem ulike bevegelser. Bevegelsene er lagt under hverandre. Tallene representerer hvor mange ganger bevegelsene skal gjentas. "/>
          <p:cNvPicPr preferRelativeResize="0"/>
          <p:nvPr/>
        </p:nvPicPr>
        <p:blipFill>
          <a:blip r:embed="rId6">
            <a:alphaModFix/>
          </a:blip>
          <a:stretch>
            <a:fillRect/>
          </a:stretch>
        </p:blipFill>
        <p:spPr>
          <a:xfrm>
            <a:off x="3196538" y="863234"/>
            <a:ext cx="2293719" cy="405094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6"/>
          <p:cNvSpPr txBox="1">
            <a:spLocks noGrp="1"/>
          </p:cNvSpPr>
          <p:nvPr>
            <p:ph type="title"/>
          </p:nvPr>
        </p:nvSpPr>
        <p:spPr>
          <a:xfrm>
            <a:off x="628650" y="112759"/>
            <a:ext cx="7886700" cy="675000"/>
          </a:xfrm>
          <a:prstGeom prst="rect">
            <a:avLst/>
          </a:prstGeom>
          <a:solidFill>
            <a:schemeClr val="lt1"/>
          </a:solidFill>
          <a:ln w="19050" cap="flat" cmpd="sng">
            <a:solidFill>
              <a:schemeClr val="dk1"/>
            </a:solidFill>
            <a:prstDash val="solid"/>
            <a:round/>
            <a:headEnd type="none" w="sm" len="sm"/>
            <a:tailEnd type="none" w="sm" len="sm"/>
          </a:ln>
          <a:effectLst>
            <a:outerShdw dist="76200" dir="2700000" algn="tl" rotWithShape="0">
              <a:srgbClr val="000000"/>
            </a:outerShdw>
          </a:effectLst>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1400"/>
              <a:buFont typeface="Century Gothic"/>
              <a:buNone/>
            </a:pPr>
            <a:r>
              <a:rPr lang="no">
                <a:latin typeface="Century Gothic"/>
                <a:ea typeface="Century Gothic"/>
                <a:cs typeface="Century Gothic"/>
                <a:sym typeface="Century Gothic"/>
              </a:rPr>
              <a:t>Teste kodedansen</a:t>
            </a:r>
            <a:endParaRPr sz="2100">
              <a:solidFill>
                <a:srgbClr val="548135"/>
              </a:solidFill>
              <a:latin typeface="Century Gothic"/>
              <a:ea typeface="Century Gothic"/>
              <a:cs typeface="Century Gothic"/>
              <a:sym typeface="Century Gothic"/>
            </a:endParaRPr>
          </a:p>
        </p:txBody>
      </p:sp>
      <p:grpSp>
        <p:nvGrpSpPr>
          <p:cNvPr id="2" name="Gruppe 1">
            <a:extLst>
              <a:ext uri="{FF2B5EF4-FFF2-40B4-BE49-F238E27FC236}">
                <a16:creationId xmlns:a16="http://schemas.microsoft.com/office/drawing/2014/main" id="{59B942C9-FCD0-D98D-D928-9A758E8DD450}"/>
              </a:ext>
              <a:ext uri="{C183D7F6-B498-43B3-948B-1728B52AA6E4}">
                <adec:decorative xmlns:adec="http://schemas.microsoft.com/office/drawing/2017/decorative" val="1"/>
              </a:ext>
            </a:extLst>
          </p:cNvPr>
          <p:cNvGrpSpPr/>
          <p:nvPr/>
        </p:nvGrpSpPr>
        <p:grpSpPr>
          <a:xfrm>
            <a:off x="7573591" y="609351"/>
            <a:ext cx="1166100" cy="1564961"/>
            <a:chOff x="7573591" y="609351"/>
            <a:chExt cx="1166100" cy="1564961"/>
          </a:xfrm>
        </p:grpSpPr>
        <p:pic>
          <p:nvPicPr>
            <p:cNvPr id="161" name="Google Shape;161;p26"/>
            <p:cNvPicPr preferRelativeResize="0"/>
            <p:nvPr/>
          </p:nvPicPr>
          <p:blipFill rotWithShape="1">
            <a:blip r:embed="rId3">
              <a:alphaModFix/>
            </a:blip>
            <a:srcRect/>
            <a:stretch/>
          </p:blipFill>
          <p:spPr>
            <a:xfrm>
              <a:off x="7709423" y="1136087"/>
              <a:ext cx="914400" cy="1038225"/>
            </a:xfrm>
            <a:prstGeom prst="rect">
              <a:avLst/>
            </a:prstGeom>
            <a:noFill/>
            <a:ln>
              <a:noFill/>
            </a:ln>
          </p:spPr>
        </p:pic>
        <p:sp>
          <p:nvSpPr>
            <p:cNvPr id="162" name="Google Shape;162;p26"/>
            <p:cNvSpPr txBox="1"/>
            <p:nvPr/>
          </p:nvSpPr>
          <p:spPr>
            <a:xfrm>
              <a:off x="7573591" y="1344622"/>
              <a:ext cx="1166100" cy="5310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no" sz="1500" b="1" i="0" u="none" strike="noStrike" cap="none">
                  <a:solidFill>
                    <a:srgbClr val="000000"/>
                  </a:solidFill>
                  <a:latin typeface="Amatic SC"/>
                  <a:ea typeface="Amatic SC"/>
                  <a:cs typeface="Amatic SC"/>
                  <a:sym typeface="Amatic SC"/>
                </a:rPr>
                <a:t>Å finne </a:t>
              </a:r>
              <a:endParaRPr sz="11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500"/>
                <a:buFont typeface="Arial"/>
                <a:buNone/>
              </a:pPr>
              <a:r>
                <a:rPr lang="no" sz="1500" b="1" i="0" u="none" strike="noStrike" cap="none">
                  <a:solidFill>
                    <a:srgbClr val="000000"/>
                  </a:solidFill>
                  <a:latin typeface="Amatic SC"/>
                  <a:ea typeface="Amatic SC"/>
                  <a:cs typeface="Amatic SC"/>
                  <a:sym typeface="Amatic SC"/>
                </a:rPr>
                <a:t>muligheter</a:t>
              </a:r>
              <a:endParaRPr sz="1100" b="1" i="0" u="none" strike="noStrike" cap="none">
                <a:solidFill>
                  <a:srgbClr val="000000"/>
                </a:solidFill>
                <a:latin typeface="Arial"/>
                <a:ea typeface="Arial"/>
                <a:cs typeface="Arial"/>
                <a:sym typeface="Arial"/>
              </a:endParaRPr>
            </a:p>
          </p:txBody>
        </p:sp>
        <p:pic>
          <p:nvPicPr>
            <p:cNvPr id="163" name="Google Shape;163;p26"/>
            <p:cNvPicPr preferRelativeResize="0"/>
            <p:nvPr/>
          </p:nvPicPr>
          <p:blipFill rotWithShape="1">
            <a:blip r:embed="rId4">
              <a:alphaModFix/>
            </a:blip>
            <a:srcRect/>
            <a:stretch/>
          </p:blipFill>
          <p:spPr>
            <a:xfrm>
              <a:off x="8085683" y="954754"/>
              <a:ext cx="142875" cy="342900"/>
            </a:xfrm>
            <a:prstGeom prst="rect">
              <a:avLst/>
            </a:prstGeom>
            <a:noFill/>
            <a:ln>
              <a:noFill/>
            </a:ln>
          </p:spPr>
        </p:pic>
        <p:grpSp>
          <p:nvGrpSpPr>
            <p:cNvPr id="164" name="Google Shape;164;p26"/>
            <p:cNvGrpSpPr/>
            <p:nvPr/>
          </p:nvGrpSpPr>
          <p:grpSpPr>
            <a:xfrm>
              <a:off x="7966943" y="609351"/>
              <a:ext cx="390525" cy="381000"/>
              <a:chOff x="8752709" y="1416785"/>
              <a:chExt cx="520700" cy="508000"/>
            </a:xfrm>
          </p:grpSpPr>
          <p:pic>
            <p:nvPicPr>
              <p:cNvPr id="165" name="Google Shape;165;p26"/>
              <p:cNvPicPr preferRelativeResize="0"/>
              <p:nvPr/>
            </p:nvPicPr>
            <p:blipFill rotWithShape="1">
              <a:blip r:embed="rId5">
                <a:alphaModFix/>
              </a:blip>
              <a:srcRect/>
              <a:stretch/>
            </p:blipFill>
            <p:spPr>
              <a:xfrm>
                <a:off x="8752709" y="1416785"/>
                <a:ext cx="520700" cy="508000"/>
              </a:xfrm>
              <a:prstGeom prst="rect">
                <a:avLst/>
              </a:prstGeom>
              <a:noFill/>
              <a:ln>
                <a:noFill/>
              </a:ln>
            </p:spPr>
          </p:pic>
          <p:sp>
            <p:nvSpPr>
              <p:cNvPr id="166" name="Google Shape;166;p26"/>
              <p:cNvSpPr txBox="1"/>
              <p:nvPr/>
            </p:nvSpPr>
            <p:spPr>
              <a:xfrm>
                <a:off x="8844201" y="1458424"/>
                <a:ext cx="356100" cy="4617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no" sz="1800" b="1" i="0" u="none" strike="noStrike" cap="none" dirty="0">
                    <a:solidFill>
                      <a:srgbClr val="000000"/>
                    </a:solidFill>
                    <a:latin typeface="Segoe Print" panose="02000800000000000000" pitchFamily="2" charset="0"/>
                    <a:ea typeface="Quattrocento Sans"/>
                    <a:cs typeface="Quattrocento Sans"/>
                    <a:sym typeface="Quattrocento Sans"/>
                  </a:rPr>
                  <a:t>3</a:t>
                </a:r>
                <a:endParaRPr sz="1100" b="0" i="0" u="none" strike="noStrike" cap="none" dirty="0">
                  <a:solidFill>
                    <a:srgbClr val="000000"/>
                  </a:solidFill>
                  <a:latin typeface="Segoe Print" panose="02000800000000000000" pitchFamily="2" charset="0"/>
                  <a:ea typeface="Quattrocento Sans"/>
                  <a:cs typeface="Quattrocento Sans"/>
                  <a:sym typeface="Quattrocento Sans"/>
                </a:endParaRPr>
              </a:p>
            </p:txBody>
          </p:sp>
        </p:grpSp>
      </p:grpSp>
      <p:pic>
        <p:nvPicPr>
          <p:cNvPr id="167" name="Google Shape;167;p26" descr="En dansekode som består av fem ulike bevegelser. Bevegelsene er lagt under hverandre. Tallene representerer hvor mange ganger bevegelsene skal gjentas. "/>
          <p:cNvPicPr preferRelativeResize="0"/>
          <p:nvPr/>
        </p:nvPicPr>
        <p:blipFill>
          <a:blip r:embed="rId6">
            <a:alphaModFix/>
          </a:blip>
          <a:stretch>
            <a:fillRect/>
          </a:stretch>
        </p:blipFill>
        <p:spPr>
          <a:xfrm>
            <a:off x="3196538" y="863234"/>
            <a:ext cx="2293719" cy="405094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7"/>
          <p:cNvSpPr txBox="1">
            <a:spLocks noGrp="1"/>
          </p:cNvSpPr>
          <p:nvPr>
            <p:ph type="title"/>
          </p:nvPr>
        </p:nvSpPr>
        <p:spPr>
          <a:xfrm>
            <a:off x="628650" y="112759"/>
            <a:ext cx="7886700" cy="675000"/>
          </a:xfrm>
          <a:prstGeom prst="rect">
            <a:avLst/>
          </a:prstGeom>
          <a:solidFill>
            <a:schemeClr val="lt1"/>
          </a:solidFill>
          <a:ln w="19050" cap="flat" cmpd="sng">
            <a:solidFill>
              <a:schemeClr val="dk1"/>
            </a:solidFill>
            <a:prstDash val="solid"/>
            <a:round/>
            <a:headEnd type="none" w="sm" len="sm"/>
            <a:tailEnd type="none" w="sm" len="sm"/>
          </a:ln>
          <a:effectLst>
            <a:outerShdw dist="76200" dir="2700000" algn="tl" rotWithShape="0">
              <a:srgbClr val="000000"/>
            </a:outerShdw>
          </a:effectLst>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1400"/>
              <a:buFont typeface="Century Gothic"/>
              <a:buNone/>
            </a:pPr>
            <a:r>
              <a:rPr lang="no">
                <a:latin typeface="Century Gothic"/>
                <a:ea typeface="Century Gothic"/>
                <a:cs typeface="Century Gothic"/>
                <a:sym typeface="Century Gothic"/>
              </a:rPr>
              <a:t>Kravspesifikasjon</a:t>
            </a:r>
            <a:endParaRPr sz="2100">
              <a:solidFill>
                <a:srgbClr val="548135"/>
              </a:solidFill>
              <a:latin typeface="Century Gothic"/>
              <a:ea typeface="Century Gothic"/>
              <a:cs typeface="Century Gothic"/>
              <a:sym typeface="Century Gothic"/>
            </a:endParaRPr>
          </a:p>
        </p:txBody>
      </p:sp>
      <p:sp>
        <p:nvSpPr>
          <p:cNvPr id="173" name="Google Shape;173;p27"/>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88900" lvl="0" indent="0" algn="l" rtl="0">
              <a:lnSpc>
                <a:spcPct val="90000"/>
              </a:lnSpc>
              <a:spcBef>
                <a:spcPts val="800"/>
              </a:spcBef>
              <a:spcAft>
                <a:spcPts val="0"/>
              </a:spcAft>
              <a:buClr>
                <a:schemeClr val="dk1"/>
              </a:buClr>
              <a:buSzPts val="1400"/>
              <a:buNone/>
            </a:pPr>
            <a:r>
              <a:rPr lang="no" sz="1400">
                <a:latin typeface="Century Gothic"/>
                <a:ea typeface="Century Gothic"/>
                <a:cs typeface="Century Gothic"/>
                <a:sym typeface="Century Gothic"/>
              </a:rPr>
              <a:t>Dere skal:</a:t>
            </a:r>
            <a:endParaRPr sz="1400"/>
          </a:p>
          <a:p>
            <a:pPr marL="685800" lvl="1" indent="-254000" algn="l" rtl="0">
              <a:lnSpc>
                <a:spcPct val="90000"/>
              </a:lnSpc>
              <a:spcBef>
                <a:spcPts val="400"/>
              </a:spcBef>
              <a:spcAft>
                <a:spcPts val="0"/>
              </a:spcAft>
              <a:buClr>
                <a:schemeClr val="dk1"/>
              </a:buClr>
              <a:buSzPts val="1400"/>
              <a:buChar char="•"/>
            </a:pPr>
            <a:r>
              <a:rPr lang="no" sz="1400">
                <a:latin typeface="Century Gothic"/>
                <a:ea typeface="Century Gothic"/>
                <a:cs typeface="Century Gothic"/>
                <a:sym typeface="Century Gothic"/>
              </a:rPr>
              <a:t>Lage en dans og bruke bevegelseskort med koder </a:t>
            </a:r>
            <a:br>
              <a:rPr lang="no" sz="1400">
                <a:latin typeface="Century Gothic"/>
                <a:ea typeface="Century Gothic"/>
                <a:cs typeface="Century Gothic"/>
                <a:sym typeface="Century Gothic"/>
              </a:rPr>
            </a:br>
            <a:r>
              <a:rPr lang="no" sz="1400">
                <a:latin typeface="Century Gothic"/>
                <a:ea typeface="Century Gothic"/>
                <a:cs typeface="Century Gothic"/>
                <a:sym typeface="Century Gothic"/>
              </a:rPr>
              <a:t>som forteller hvilken bevegelse som skal utføres.</a:t>
            </a:r>
            <a:br>
              <a:rPr lang="no" sz="1400">
                <a:latin typeface="Century Gothic"/>
                <a:ea typeface="Century Gothic"/>
                <a:cs typeface="Century Gothic"/>
                <a:sym typeface="Century Gothic"/>
              </a:rPr>
            </a:br>
            <a:endParaRPr sz="1400">
              <a:latin typeface="Century Gothic"/>
              <a:ea typeface="Century Gothic"/>
              <a:cs typeface="Century Gothic"/>
              <a:sym typeface="Century Gothic"/>
            </a:endParaRPr>
          </a:p>
          <a:p>
            <a:pPr marL="685800" lvl="1" indent="-254000" algn="l" rtl="0">
              <a:lnSpc>
                <a:spcPct val="90000"/>
              </a:lnSpc>
              <a:spcBef>
                <a:spcPts val="400"/>
              </a:spcBef>
              <a:spcAft>
                <a:spcPts val="0"/>
              </a:spcAft>
              <a:buClr>
                <a:schemeClr val="dk1"/>
              </a:buClr>
              <a:buSzPts val="1400"/>
              <a:buChar char="•"/>
            </a:pPr>
            <a:r>
              <a:rPr lang="no" sz="1400">
                <a:latin typeface="Century Gothic"/>
                <a:ea typeface="Century Gothic"/>
                <a:cs typeface="Century Gothic"/>
                <a:sym typeface="Century Gothic"/>
              </a:rPr>
              <a:t>Markere kortene med løkke og tall dersom </a:t>
            </a:r>
            <a:br>
              <a:rPr lang="no" sz="1400">
                <a:latin typeface="Century Gothic"/>
                <a:ea typeface="Century Gothic"/>
                <a:cs typeface="Century Gothic"/>
                <a:sym typeface="Century Gothic"/>
              </a:rPr>
            </a:br>
            <a:r>
              <a:rPr lang="no" sz="1400">
                <a:latin typeface="Century Gothic"/>
                <a:ea typeface="Century Gothic"/>
                <a:cs typeface="Century Gothic"/>
                <a:sym typeface="Century Gothic"/>
              </a:rPr>
              <a:t>bevegelsene skal gjentas.</a:t>
            </a:r>
            <a:endParaRPr sz="1400">
              <a:solidFill>
                <a:srgbClr val="000000"/>
              </a:solidFill>
              <a:latin typeface="Century Gothic"/>
              <a:ea typeface="Century Gothic"/>
              <a:cs typeface="Century Gothic"/>
              <a:sym typeface="Century Gothic"/>
            </a:endParaRPr>
          </a:p>
          <a:p>
            <a:pPr marL="431800" lvl="1" indent="0" algn="l" rtl="0">
              <a:lnSpc>
                <a:spcPct val="90000"/>
              </a:lnSpc>
              <a:spcBef>
                <a:spcPts val="400"/>
              </a:spcBef>
              <a:spcAft>
                <a:spcPts val="0"/>
              </a:spcAft>
              <a:buClr>
                <a:schemeClr val="dk1"/>
              </a:buClr>
              <a:buSzPts val="1400"/>
              <a:buNone/>
            </a:pPr>
            <a:endParaRPr sz="1400">
              <a:latin typeface="Century Gothic"/>
              <a:ea typeface="Century Gothic"/>
              <a:cs typeface="Century Gothic"/>
              <a:sym typeface="Century Gothic"/>
            </a:endParaRPr>
          </a:p>
          <a:p>
            <a:pPr marL="685800" lvl="1" indent="-165100" algn="l" rtl="0">
              <a:lnSpc>
                <a:spcPct val="90000"/>
              </a:lnSpc>
              <a:spcBef>
                <a:spcPts val="400"/>
              </a:spcBef>
              <a:spcAft>
                <a:spcPts val="0"/>
              </a:spcAft>
              <a:buClr>
                <a:schemeClr val="dk1"/>
              </a:buClr>
              <a:buSzPts val="1400"/>
              <a:buNone/>
            </a:pPr>
            <a:endParaRPr sz="1400">
              <a:solidFill>
                <a:srgbClr val="000000"/>
              </a:solidFill>
              <a:latin typeface="Century Gothic"/>
              <a:ea typeface="Century Gothic"/>
              <a:cs typeface="Century Gothic"/>
              <a:sym typeface="Century Gothic"/>
            </a:endParaRPr>
          </a:p>
          <a:p>
            <a:pPr marL="342900" lvl="0" indent="-165100" algn="l" rtl="0">
              <a:lnSpc>
                <a:spcPct val="90000"/>
              </a:lnSpc>
              <a:spcBef>
                <a:spcPts val="800"/>
              </a:spcBef>
              <a:spcAft>
                <a:spcPts val="0"/>
              </a:spcAft>
              <a:buClr>
                <a:schemeClr val="dk1"/>
              </a:buClr>
              <a:buSzPts val="1400"/>
              <a:buNone/>
            </a:pPr>
            <a:endParaRPr sz="1800">
              <a:latin typeface="Century Gothic"/>
              <a:ea typeface="Century Gothic"/>
              <a:cs typeface="Century Gothic"/>
              <a:sym typeface="Century Gothic"/>
            </a:endParaRPr>
          </a:p>
          <a:p>
            <a:pPr marL="685800" lvl="1" indent="-165100" algn="l" rtl="0">
              <a:lnSpc>
                <a:spcPct val="90000"/>
              </a:lnSpc>
              <a:spcBef>
                <a:spcPts val="400"/>
              </a:spcBef>
              <a:spcAft>
                <a:spcPts val="0"/>
              </a:spcAft>
              <a:buClr>
                <a:schemeClr val="dk1"/>
              </a:buClr>
              <a:buSzPts val="1400"/>
              <a:buNone/>
            </a:pPr>
            <a:endParaRPr>
              <a:latin typeface="Century Gothic"/>
              <a:ea typeface="Century Gothic"/>
              <a:cs typeface="Century Gothic"/>
              <a:sym typeface="Century Gothic"/>
            </a:endParaRPr>
          </a:p>
        </p:txBody>
      </p:sp>
      <p:grpSp>
        <p:nvGrpSpPr>
          <p:cNvPr id="2" name="Gruppe 1">
            <a:extLst>
              <a:ext uri="{FF2B5EF4-FFF2-40B4-BE49-F238E27FC236}">
                <a16:creationId xmlns:a16="http://schemas.microsoft.com/office/drawing/2014/main" id="{C7C0ABC7-9872-360B-8594-5F4C257138BD}"/>
              </a:ext>
              <a:ext uri="{C183D7F6-B498-43B3-948B-1728B52AA6E4}">
                <adec:decorative xmlns:adec="http://schemas.microsoft.com/office/drawing/2017/decorative" val="1"/>
              </a:ext>
            </a:extLst>
          </p:cNvPr>
          <p:cNvGrpSpPr/>
          <p:nvPr/>
        </p:nvGrpSpPr>
        <p:grpSpPr>
          <a:xfrm>
            <a:off x="7596659" y="617014"/>
            <a:ext cx="1166100" cy="1346922"/>
            <a:chOff x="7596659" y="617014"/>
            <a:chExt cx="1166100" cy="1346922"/>
          </a:xfrm>
        </p:grpSpPr>
        <p:grpSp>
          <p:nvGrpSpPr>
            <p:cNvPr id="174" name="Google Shape;174;p27"/>
            <p:cNvGrpSpPr/>
            <p:nvPr/>
          </p:nvGrpSpPr>
          <p:grpSpPr>
            <a:xfrm>
              <a:off x="7975775" y="617014"/>
              <a:ext cx="390525" cy="381000"/>
              <a:chOff x="2541599" y="1511990"/>
              <a:chExt cx="520700" cy="508000"/>
            </a:xfrm>
          </p:grpSpPr>
          <p:pic>
            <p:nvPicPr>
              <p:cNvPr id="175" name="Google Shape;175;p27"/>
              <p:cNvPicPr preferRelativeResize="0"/>
              <p:nvPr/>
            </p:nvPicPr>
            <p:blipFill rotWithShape="1">
              <a:blip r:embed="rId3">
                <a:alphaModFix/>
              </a:blip>
              <a:srcRect/>
              <a:stretch/>
            </p:blipFill>
            <p:spPr>
              <a:xfrm>
                <a:off x="2541599" y="1511990"/>
                <a:ext cx="520700" cy="508000"/>
              </a:xfrm>
              <a:prstGeom prst="rect">
                <a:avLst/>
              </a:prstGeom>
              <a:noFill/>
              <a:ln>
                <a:noFill/>
              </a:ln>
            </p:spPr>
          </p:pic>
          <p:sp>
            <p:nvSpPr>
              <p:cNvPr id="176" name="Google Shape;176;p27"/>
              <p:cNvSpPr txBox="1"/>
              <p:nvPr/>
            </p:nvSpPr>
            <p:spPr>
              <a:xfrm>
                <a:off x="2623855" y="1535157"/>
                <a:ext cx="356100" cy="4617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no" sz="1800" b="1" i="0" u="none" strike="noStrike" cap="none" dirty="0">
                    <a:solidFill>
                      <a:srgbClr val="000000"/>
                    </a:solidFill>
                    <a:latin typeface="Segoe Print" panose="02000800000000000000" pitchFamily="2" charset="0"/>
                    <a:ea typeface="Quattrocento Sans"/>
                    <a:cs typeface="Quattrocento Sans"/>
                    <a:sym typeface="Quattrocento Sans"/>
                  </a:rPr>
                  <a:t>4</a:t>
                </a:r>
                <a:endParaRPr sz="1100" b="0" i="0" u="none" strike="noStrike" cap="none" dirty="0">
                  <a:solidFill>
                    <a:srgbClr val="000000"/>
                  </a:solidFill>
                  <a:latin typeface="Segoe Print" panose="02000800000000000000" pitchFamily="2" charset="0"/>
                  <a:ea typeface="Quattrocento Sans"/>
                  <a:cs typeface="Quattrocento Sans"/>
                  <a:sym typeface="Quattrocento Sans"/>
                </a:endParaRPr>
              </a:p>
            </p:txBody>
          </p:sp>
        </p:grpSp>
        <p:pic>
          <p:nvPicPr>
            <p:cNvPr id="177" name="Google Shape;177;p27"/>
            <p:cNvPicPr preferRelativeResize="0"/>
            <p:nvPr/>
          </p:nvPicPr>
          <p:blipFill rotWithShape="1">
            <a:blip r:embed="rId4">
              <a:alphaModFix/>
            </a:blip>
            <a:srcRect/>
            <a:stretch/>
          </p:blipFill>
          <p:spPr>
            <a:xfrm rot="5400000">
              <a:off x="7784458" y="992386"/>
              <a:ext cx="790575" cy="1152525"/>
            </a:xfrm>
            <a:prstGeom prst="rect">
              <a:avLst/>
            </a:prstGeom>
            <a:noFill/>
            <a:ln>
              <a:noFill/>
            </a:ln>
          </p:spPr>
        </p:pic>
        <p:pic>
          <p:nvPicPr>
            <p:cNvPr id="178" name="Google Shape;178;p27"/>
            <p:cNvPicPr preferRelativeResize="0"/>
            <p:nvPr/>
          </p:nvPicPr>
          <p:blipFill rotWithShape="1">
            <a:blip r:embed="rId5">
              <a:alphaModFix/>
            </a:blip>
            <a:srcRect/>
            <a:stretch/>
          </p:blipFill>
          <p:spPr>
            <a:xfrm>
              <a:off x="8091128" y="980115"/>
              <a:ext cx="142875" cy="342900"/>
            </a:xfrm>
            <a:prstGeom prst="rect">
              <a:avLst/>
            </a:prstGeom>
            <a:noFill/>
            <a:ln>
              <a:noFill/>
            </a:ln>
          </p:spPr>
        </p:pic>
        <p:sp>
          <p:nvSpPr>
            <p:cNvPr id="179" name="Google Shape;179;p27"/>
            <p:cNvSpPr txBox="1"/>
            <p:nvPr/>
          </p:nvSpPr>
          <p:spPr>
            <a:xfrm>
              <a:off x="7596659" y="1418622"/>
              <a:ext cx="1166100" cy="3000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no" sz="1500" b="1" i="0" u="none" strike="noStrike" cap="none">
                  <a:solidFill>
                    <a:srgbClr val="000000"/>
                  </a:solidFill>
                  <a:latin typeface="Amatic SC"/>
                  <a:ea typeface="Amatic SC"/>
                  <a:cs typeface="Amatic SC"/>
                  <a:sym typeface="Amatic SC"/>
                </a:rPr>
                <a:t>Kravspesifikasjon</a:t>
              </a:r>
              <a:endParaRPr sz="1500" b="1" i="0" u="none" strike="noStrike" cap="none">
                <a:solidFill>
                  <a:srgbClr val="000000"/>
                </a:solidFill>
                <a:latin typeface="Arial"/>
                <a:ea typeface="Arial"/>
                <a:cs typeface="Arial"/>
                <a:sym typeface="Arial"/>
              </a:endParaRPr>
            </a:p>
          </p:txBody>
        </p:sp>
      </p:grpSp>
      <p:pic>
        <p:nvPicPr>
          <p:cNvPr id="180" name="Google Shape;180;p27" descr="En illustrasjon av et barn som danser. "/>
          <p:cNvPicPr preferRelativeResize="0"/>
          <p:nvPr/>
        </p:nvPicPr>
        <p:blipFill rotWithShape="1">
          <a:blip r:embed="rId6">
            <a:alphaModFix/>
          </a:blip>
          <a:srcRect/>
          <a:stretch/>
        </p:blipFill>
        <p:spPr>
          <a:xfrm>
            <a:off x="5375277" y="2907175"/>
            <a:ext cx="1041112" cy="1869058"/>
          </a:xfrm>
          <a:prstGeom prst="rect">
            <a:avLst/>
          </a:prstGeom>
          <a:noFill/>
          <a:ln>
            <a:noFill/>
          </a:ln>
        </p:spPr>
      </p:pic>
      <p:pic>
        <p:nvPicPr>
          <p:cNvPr id="181" name="Google Shape;181;p27" descr="Forma&#10;&#10;Descripción generada automáticamente"/>
          <p:cNvPicPr preferRelativeResize="0"/>
          <p:nvPr/>
        </p:nvPicPr>
        <p:blipFill rotWithShape="1">
          <a:blip r:embed="rId7">
            <a:alphaModFix/>
          </a:blip>
          <a:srcRect/>
          <a:stretch/>
        </p:blipFill>
        <p:spPr>
          <a:xfrm>
            <a:off x="3712759" y="3014167"/>
            <a:ext cx="898481" cy="1727830"/>
          </a:xfrm>
          <a:prstGeom prst="rect">
            <a:avLst/>
          </a:prstGeom>
          <a:noFill/>
          <a:ln>
            <a:noFill/>
          </a:ln>
        </p:spPr>
      </p:pic>
      <p:pic>
        <p:nvPicPr>
          <p:cNvPr id="182" name="Google Shape;182;p27" descr="En illustrasjon av et barn som danser. "/>
          <p:cNvPicPr preferRelativeResize="0"/>
          <p:nvPr/>
        </p:nvPicPr>
        <p:blipFill rotWithShape="1">
          <a:blip r:embed="rId8">
            <a:alphaModFix/>
          </a:blip>
          <a:srcRect/>
          <a:stretch/>
        </p:blipFill>
        <p:spPr>
          <a:xfrm>
            <a:off x="1755922" y="2907175"/>
            <a:ext cx="1192800" cy="197975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96" name="Google Shape;196;p28"/>
          <p:cNvSpPr txBox="1">
            <a:spLocks noGrp="1"/>
          </p:cNvSpPr>
          <p:nvPr>
            <p:ph type="title"/>
          </p:nvPr>
        </p:nvSpPr>
        <p:spPr>
          <a:xfrm>
            <a:off x="628650" y="112759"/>
            <a:ext cx="7886700" cy="675000"/>
          </a:xfrm>
          <a:prstGeom prst="rect">
            <a:avLst/>
          </a:prstGeom>
          <a:solidFill>
            <a:schemeClr val="lt1"/>
          </a:solidFill>
          <a:ln w="19050" cap="flat" cmpd="sng">
            <a:solidFill>
              <a:schemeClr val="dk1"/>
            </a:solidFill>
            <a:prstDash val="solid"/>
            <a:round/>
            <a:headEnd type="none" w="sm" len="sm"/>
            <a:tailEnd type="none" w="sm" len="sm"/>
          </a:ln>
          <a:effectLst>
            <a:outerShdw dist="76200" dir="2700000" algn="tl" rotWithShape="0">
              <a:srgbClr val="000000"/>
            </a:outerShdw>
          </a:effectLst>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1400"/>
              <a:buFont typeface="Century Gothic"/>
              <a:buNone/>
            </a:pPr>
            <a:r>
              <a:rPr lang="no">
                <a:latin typeface="Century Gothic"/>
                <a:ea typeface="Century Gothic"/>
                <a:cs typeface="Century Gothic"/>
                <a:sym typeface="Century Gothic"/>
              </a:rPr>
              <a:t>Programmer en dans</a:t>
            </a:r>
            <a:endParaRPr/>
          </a:p>
        </p:txBody>
      </p:sp>
      <p:sp>
        <p:nvSpPr>
          <p:cNvPr id="193" name="Google Shape;193;p28"/>
          <p:cNvSpPr/>
          <p:nvPr/>
        </p:nvSpPr>
        <p:spPr>
          <a:xfrm>
            <a:off x="628655" y="989225"/>
            <a:ext cx="4671300" cy="845400"/>
          </a:xfrm>
          <a:prstGeom prst="roundRect">
            <a:avLst>
              <a:gd name="adj" fmla="val 16667"/>
            </a:avLst>
          </a:prstGeom>
          <a:solidFill>
            <a:srgbClr val="5D9AB9"/>
          </a:solidFill>
          <a:ln w="9525" cap="flat" cmpd="sng">
            <a:solidFill>
              <a:srgbClr val="333333"/>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no" b="0" i="0" u="none" strike="noStrike" cap="none" dirty="0">
                <a:solidFill>
                  <a:schemeClr val="tx1"/>
                </a:solidFill>
                <a:latin typeface="Century Gothic"/>
                <a:ea typeface="Century Gothic"/>
                <a:cs typeface="Century Gothic"/>
                <a:sym typeface="Century Gothic"/>
              </a:rPr>
              <a:t>1. Jobb i par og velg minst </a:t>
            </a:r>
            <a:r>
              <a:rPr lang="no" dirty="0">
                <a:solidFill>
                  <a:schemeClr val="tx1"/>
                </a:solidFill>
                <a:latin typeface="Century Gothic"/>
                <a:ea typeface="Century Gothic"/>
                <a:cs typeface="Century Gothic"/>
                <a:sym typeface="Century Gothic"/>
              </a:rPr>
              <a:t>fem bevegelseskort. </a:t>
            </a:r>
            <a:endParaRPr b="0" i="0" u="none" strike="noStrike" cap="none" dirty="0">
              <a:solidFill>
                <a:schemeClr val="tx1"/>
              </a:solidFill>
              <a:sym typeface="Arial"/>
            </a:endParaRPr>
          </a:p>
        </p:txBody>
      </p:sp>
      <p:sp>
        <p:nvSpPr>
          <p:cNvPr id="194" name="Google Shape;194;p28"/>
          <p:cNvSpPr/>
          <p:nvPr/>
        </p:nvSpPr>
        <p:spPr>
          <a:xfrm>
            <a:off x="628650" y="1965554"/>
            <a:ext cx="4671300" cy="860100"/>
          </a:xfrm>
          <a:prstGeom prst="roundRect">
            <a:avLst>
              <a:gd name="adj" fmla="val 16667"/>
            </a:avLst>
          </a:prstGeom>
          <a:solidFill>
            <a:srgbClr val="5D9AB9"/>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no">
                <a:solidFill>
                  <a:schemeClr val="tx1"/>
                </a:solidFill>
                <a:latin typeface="Century Gothic"/>
                <a:ea typeface="Century Gothic"/>
                <a:cs typeface="Century Gothic"/>
                <a:sym typeface="Century Gothic"/>
              </a:rPr>
              <a:t>2</a:t>
            </a:r>
            <a:r>
              <a:rPr lang="no" b="0" i="0" u="none" strike="noStrike" cap="none">
                <a:solidFill>
                  <a:schemeClr val="tx1"/>
                </a:solidFill>
                <a:latin typeface="Century Gothic"/>
                <a:ea typeface="Century Gothic"/>
                <a:cs typeface="Century Gothic"/>
                <a:sym typeface="Century Gothic"/>
              </a:rPr>
              <a:t>. Legg kortene dere har valgt under hverandre i riktig rekkefølge</a:t>
            </a:r>
            <a:r>
              <a:rPr lang="no">
                <a:solidFill>
                  <a:schemeClr val="tx1"/>
                </a:solidFill>
                <a:latin typeface="Century Gothic"/>
                <a:ea typeface="Century Gothic"/>
                <a:cs typeface="Century Gothic"/>
                <a:sym typeface="Century Gothic"/>
              </a:rPr>
              <a:t>. Bevegelseskortet dere starter med ligger øverst. </a:t>
            </a:r>
            <a:endParaRPr b="0" i="0" u="none" strike="noStrike" cap="none">
              <a:solidFill>
                <a:schemeClr val="tx1"/>
              </a:solidFill>
              <a:sym typeface="Arial"/>
            </a:endParaRPr>
          </a:p>
        </p:txBody>
      </p:sp>
      <p:sp>
        <p:nvSpPr>
          <p:cNvPr id="195" name="Google Shape;195;p28"/>
          <p:cNvSpPr/>
          <p:nvPr/>
        </p:nvSpPr>
        <p:spPr>
          <a:xfrm>
            <a:off x="628655" y="2956569"/>
            <a:ext cx="4671300" cy="860100"/>
          </a:xfrm>
          <a:prstGeom prst="roundRect">
            <a:avLst>
              <a:gd name="adj" fmla="val 16667"/>
            </a:avLst>
          </a:prstGeom>
          <a:solidFill>
            <a:srgbClr val="5D9AB9"/>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no">
                <a:solidFill>
                  <a:schemeClr val="tx1"/>
                </a:solidFill>
                <a:latin typeface="Century Gothic"/>
                <a:ea typeface="Century Gothic"/>
                <a:cs typeface="Century Gothic"/>
                <a:sym typeface="Century Gothic"/>
              </a:rPr>
              <a:t>3</a:t>
            </a:r>
            <a:r>
              <a:rPr lang="no" b="0" i="0" u="none" strike="noStrike" cap="none">
                <a:solidFill>
                  <a:schemeClr val="tx1"/>
                </a:solidFill>
                <a:latin typeface="Century Gothic"/>
                <a:ea typeface="Century Gothic"/>
                <a:cs typeface="Century Gothic"/>
                <a:sym typeface="Century Gothic"/>
              </a:rPr>
              <a:t>. Skriv et tall </a:t>
            </a:r>
            <a:r>
              <a:rPr lang="no">
                <a:solidFill>
                  <a:schemeClr val="tx1"/>
                </a:solidFill>
                <a:latin typeface="Century Gothic"/>
                <a:ea typeface="Century Gothic"/>
                <a:cs typeface="Century Gothic"/>
                <a:sym typeface="Century Gothic"/>
              </a:rPr>
              <a:t>ved siden av</a:t>
            </a:r>
            <a:r>
              <a:rPr lang="no" b="0" i="0" u="none" strike="noStrike" cap="none">
                <a:solidFill>
                  <a:schemeClr val="tx1"/>
                </a:solidFill>
                <a:latin typeface="Century Gothic"/>
                <a:ea typeface="Century Gothic"/>
                <a:cs typeface="Century Gothic"/>
                <a:sym typeface="Century Gothic"/>
              </a:rPr>
              <a:t> </a:t>
            </a:r>
            <a:r>
              <a:rPr lang="no">
                <a:solidFill>
                  <a:schemeClr val="tx1"/>
                </a:solidFill>
                <a:latin typeface="Century Gothic"/>
                <a:ea typeface="Century Gothic"/>
                <a:cs typeface="Century Gothic"/>
                <a:sym typeface="Century Gothic"/>
              </a:rPr>
              <a:t>bevegelseskortet. Dette tallet </a:t>
            </a:r>
            <a:r>
              <a:rPr lang="no" b="0" i="0" u="none" strike="noStrike" cap="none">
                <a:solidFill>
                  <a:schemeClr val="tx1"/>
                </a:solidFill>
                <a:latin typeface="Century Gothic"/>
                <a:ea typeface="Century Gothic"/>
                <a:cs typeface="Century Gothic"/>
                <a:sym typeface="Century Gothic"/>
              </a:rPr>
              <a:t>forteller hvor mange ganger bevegelsen skal gj</a:t>
            </a:r>
            <a:r>
              <a:rPr lang="no">
                <a:solidFill>
                  <a:schemeClr val="tx1"/>
                </a:solidFill>
                <a:latin typeface="Century Gothic"/>
                <a:ea typeface="Century Gothic"/>
                <a:cs typeface="Century Gothic"/>
                <a:sym typeface="Century Gothic"/>
              </a:rPr>
              <a:t>entas</a:t>
            </a:r>
            <a:r>
              <a:rPr lang="no" b="0" i="0" u="none" strike="noStrike" cap="none">
                <a:solidFill>
                  <a:schemeClr val="tx1"/>
                </a:solidFill>
                <a:latin typeface="Century Gothic"/>
                <a:ea typeface="Century Gothic"/>
                <a:cs typeface="Century Gothic"/>
                <a:sym typeface="Century Gothic"/>
              </a:rPr>
              <a:t>.</a:t>
            </a:r>
            <a:endParaRPr b="0" i="0" u="none" strike="noStrike" cap="none">
              <a:solidFill>
                <a:schemeClr val="tx1"/>
              </a:solidFill>
              <a:sym typeface="Arial"/>
            </a:endParaRPr>
          </a:p>
        </p:txBody>
      </p:sp>
      <p:sp>
        <p:nvSpPr>
          <p:cNvPr id="192" name="Google Shape;192;p28"/>
          <p:cNvSpPr/>
          <p:nvPr/>
        </p:nvSpPr>
        <p:spPr>
          <a:xfrm>
            <a:off x="628650" y="3947600"/>
            <a:ext cx="4671300" cy="860100"/>
          </a:xfrm>
          <a:prstGeom prst="roundRect">
            <a:avLst>
              <a:gd name="adj" fmla="val 16667"/>
            </a:avLst>
          </a:prstGeom>
          <a:solidFill>
            <a:srgbClr val="5D9AB9"/>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no">
                <a:solidFill>
                  <a:schemeClr val="tx1"/>
                </a:solidFill>
                <a:latin typeface="Century Gothic"/>
                <a:ea typeface="Century Gothic"/>
                <a:cs typeface="Century Gothic"/>
                <a:sym typeface="Century Gothic"/>
              </a:rPr>
              <a:t>4</a:t>
            </a:r>
            <a:r>
              <a:rPr lang="no" b="0" i="0" u="none" strike="noStrike" cap="none">
                <a:solidFill>
                  <a:schemeClr val="tx1"/>
                </a:solidFill>
                <a:latin typeface="Century Gothic"/>
                <a:ea typeface="Century Gothic"/>
                <a:cs typeface="Century Gothic"/>
                <a:sym typeface="Century Gothic"/>
              </a:rPr>
              <a:t>. Pass på at dere begge har forstått hvilken bevegelse kortet representerer.</a:t>
            </a:r>
            <a:endParaRPr b="0" i="0" u="none" strike="noStrike" cap="none">
              <a:solidFill>
                <a:schemeClr val="tx1"/>
              </a:solidFill>
              <a:sym typeface="Arial"/>
            </a:endParaRPr>
          </a:p>
        </p:txBody>
      </p:sp>
      <p:pic>
        <p:nvPicPr>
          <p:cNvPr id="188" name="Google Shape;188;p28" descr="En illustrasjon av et barn som danser. "/>
          <p:cNvPicPr preferRelativeResize="0"/>
          <p:nvPr/>
        </p:nvPicPr>
        <p:blipFill rotWithShape="1">
          <a:blip r:embed="rId3">
            <a:alphaModFix/>
          </a:blip>
          <a:srcRect/>
          <a:stretch/>
        </p:blipFill>
        <p:spPr>
          <a:xfrm>
            <a:off x="5766275" y="934561"/>
            <a:ext cx="1173551" cy="1939965"/>
          </a:xfrm>
          <a:prstGeom prst="rect">
            <a:avLst/>
          </a:prstGeom>
          <a:noFill/>
          <a:ln>
            <a:noFill/>
          </a:ln>
        </p:spPr>
      </p:pic>
      <p:pic>
        <p:nvPicPr>
          <p:cNvPr id="189" name="Google Shape;189;p28" descr="En illustrasjon av et barn som danser. "/>
          <p:cNvPicPr preferRelativeResize="0"/>
          <p:nvPr/>
        </p:nvPicPr>
        <p:blipFill rotWithShape="1">
          <a:blip r:embed="rId4">
            <a:alphaModFix/>
          </a:blip>
          <a:srcRect/>
          <a:stretch/>
        </p:blipFill>
        <p:spPr>
          <a:xfrm>
            <a:off x="5756190" y="3003192"/>
            <a:ext cx="1074007" cy="1751317"/>
          </a:xfrm>
          <a:prstGeom prst="rect">
            <a:avLst/>
          </a:prstGeom>
          <a:noFill/>
          <a:ln>
            <a:noFill/>
          </a:ln>
        </p:spPr>
      </p:pic>
      <p:sp>
        <p:nvSpPr>
          <p:cNvPr id="190" name="Google Shape;190;p28"/>
          <p:cNvSpPr/>
          <p:nvPr/>
        </p:nvSpPr>
        <p:spPr>
          <a:xfrm>
            <a:off x="6930597" y="3508068"/>
            <a:ext cx="627900" cy="524100"/>
          </a:xfrm>
          <a:prstGeom prst="roundRect">
            <a:avLst>
              <a:gd name="adj" fmla="val 0"/>
            </a:avLst>
          </a:prstGeom>
          <a:solidFill>
            <a:srgbClr val="FFFFFF"/>
          </a:solidFill>
          <a:ln w="12700" cap="flat" cmpd="sng">
            <a:solidFill>
              <a:srgbClr val="F1CE58"/>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4100"/>
              <a:buFont typeface="Arial"/>
              <a:buNone/>
            </a:pPr>
            <a:r>
              <a:rPr lang="no" sz="4100" b="0" i="0" u="none" strike="noStrike" cap="none">
                <a:solidFill>
                  <a:srgbClr val="000000"/>
                </a:solidFill>
                <a:latin typeface="Calibri"/>
                <a:ea typeface="Calibri"/>
                <a:cs typeface="Calibri"/>
                <a:sym typeface="Calibri"/>
              </a:rPr>
              <a:t>3</a:t>
            </a:r>
            <a:endParaRPr sz="4100" b="0" i="0" u="none" strike="noStrike" cap="none">
              <a:solidFill>
                <a:srgbClr val="000000"/>
              </a:solidFill>
              <a:latin typeface="Calibri"/>
              <a:ea typeface="Calibri"/>
              <a:cs typeface="Calibri"/>
              <a:sym typeface="Calibri"/>
            </a:endParaRPr>
          </a:p>
        </p:txBody>
      </p:sp>
      <p:sp>
        <p:nvSpPr>
          <p:cNvPr id="191" name="Google Shape;191;p28" descr="Gul pil"/>
          <p:cNvSpPr/>
          <p:nvPr/>
        </p:nvSpPr>
        <p:spPr>
          <a:xfrm rot="-10596017" flipH="1">
            <a:off x="6686089" y="4152494"/>
            <a:ext cx="607068" cy="366954"/>
          </a:xfrm>
          <a:prstGeom prst="curvedDownArrow">
            <a:avLst>
              <a:gd name="adj1" fmla="val 25000"/>
              <a:gd name="adj2" fmla="val 50000"/>
              <a:gd name="adj3" fmla="val 58615"/>
            </a:avLst>
          </a:prstGeom>
          <a:solidFill>
            <a:srgbClr val="F1CE5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nvGrpSpPr>
          <p:cNvPr id="2" name="Gruppe 1">
            <a:extLst>
              <a:ext uri="{FF2B5EF4-FFF2-40B4-BE49-F238E27FC236}">
                <a16:creationId xmlns:a16="http://schemas.microsoft.com/office/drawing/2014/main" id="{802A1173-25C2-93B9-B2CD-7E4486D3DAC0}"/>
              </a:ext>
              <a:ext uri="{C183D7F6-B498-43B3-948B-1728B52AA6E4}">
                <adec:decorative xmlns:adec="http://schemas.microsoft.com/office/drawing/2017/decorative" val="1"/>
              </a:ext>
            </a:extLst>
          </p:cNvPr>
          <p:cNvGrpSpPr/>
          <p:nvPr/>
        </p:nvGrpSpPr>
        <p:grpSpPr>
          <a:xfrm>
            <a:off x="7237310" y="508698"/>
            <a:ext cx="1104900" cy="1661771"/>
            <a:chOff x="7237310" y="508698"/>
            <a:chExt cx="1104900" cy="1661771"/>
          </a:xfrm>
        </p:grpSpPr>
        <p:grpSp>
          <p:nvGrpSpPr>
            <p:cNvPr id="197" name="Google Shape;197;p28"/>
            <p:cNvGrpSpPr/>
            <p:nvPr/>
          </p:nvGrpSpPr>
          <p:grpSpPr>
            <a:xfrm>
              <a:off x="7237310" y="508698"/>
              <a:ext cx="1104900" cy="647700"/>
              <a:chOff x="9292642" y="625880"/>
              <a:chExt cx="1473201" cy="863600"/>
            </a:xfrm>
          </p:grpSpPr>
          <p:pic>
            <p:nvPicPr>
              <p:cNvPr id="198" name="Google Shape;198;p28"/>
              <p:cNvPicPr preferRelativeResize="0"/>
              <p:nvPr/>
            </p:nvPicPr>
            <p:blipFill rotWithShape="1">
              <a:blip r:embed="rId5">
                <a:alphaModFix/>
              </a:blip>
              <a:srcRect/>
              <a:stretch/>
            </p:blipFill>
            <p:spPr>
              <a:xfrm>
                <a:off x="9292642" y="625880"/>
                <a:ext cx="1473201" cy="863600"/>
              </a:xfrm>
              <a:prstGeom prst="rect">
                <a:avLst/>
              </a:prstGeom>
              <a:solidFill>
                <a:schemeClr val="lt1"/>
              </a:solidFill>
              <a:ln>
                <a:noFill/>
              </a:ln>
            </p:spPr>
          </p:pic>
          <p:sp>
            <p:nvSpPr>
              <p:cNvPr id="199" name="Google Shape;199;p28"/>
              <p:cNvSpPr txBox="1"/>
              <p:nvPr/>
            </p:nvSpPr>
            <p:spPr>
              <a:xfrm>
                <a:off x="9834604" y="836406"/>
                <a:ext cx="356100" cy="4617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no" sz="1800" b="1" i="0" u="none" strike="noStrike" cap="none" dirty="0">
                    <a:solidFill>
                      <a:srgbClr val="000000"/>
                    </a:solidFill>
                    <a:latin typeface="Segoe Print" panose="02000800000000000000" pitchFamily="2" charset="0"/>
                    <a:ea typeface="Quattrocento Sans"/>
                    <a:cs typeface="Quattrocento Sans"/>
                    <a:sym typeface="Quattrocento Sans"/>
                  </a:rPr>
                  <a:t>5</a:t>
                </a:r>
                <a:endParaRPr sz="1100" b="0" i="0" u="none" strike="noStrike" cap="none" dirty="0">
                  <a:solidFill>
                    <a:srgbClr val="000000"/>
                  </a:solidFill>
                  <a:latin typeface="Segoe Print" panose="02000800000000000000" pitchFamily="2" charset="0"/>
                  <a:ea typeface="Quattrocento Sans"/>
                  <a:cs typeface="Quattrocento Sans"/>
                  <a:sym typeface="Quattrocento Sans"/>
                </a:endParaRPr>
              </a:p>
            </p:txBody>
          </p:sp>
        </p:grpSp>
        <p:pic>
          <p:nvPicPr>
            <p:cNvPr id="200" name="Google Shape;200;p28"/>
            <p:cNvPicPr preferRelativeResize="0"/>
            <p:nvPr/>
          </p:nvPicPr>
          <p:blipFill rotWithShape="1">
            <a:blip r:embed="rId6">
              <a:alphaModFix/>
            </a:blip>
            <a:srcRect/>
            <a:stretch/>
          </p:blipFill>
          <p:spPr>
            <a:xfrm>
              <a:off x="7335188" y="1329178"/>
              <a:ext cx="1007022" cy="841291"/>
            </a:xfrm>
            <a:prstGeom prst="rect">
              <a:avLst/>
            </a:prstGeom>
            <a:noFill/>
            <a:ln>
              <a:noFill/>
            </a:ln>
          </p:spPr>
        </p:pic>
        <p:sp>
          <p:nvSpPr>
            <p:cNvPr id="201" name="Google Shape;201;p28"/>
            <p:cNvSpPr txBox="1"/>
            <p:nvPr/>
          </p:nvSpPr>
          <p:spPr>
            <a:xfrm>
              <a:off x="7406112" y="1510741"/>
              <a:ext cx="865200" cy="5310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no" sz="1500" b="1" i="0" u="none" strike="noStrike" cap="none">
                  <a:solidFill>
                    <a:srgbClr val="000000"/>
                  </a:solidFill>
                  <a:latin typeface="Amatic SC"/>
                  <a:ea typeface="Amatic SC"/>
                  <a:cs typeface="Amatic SC"/>
                  <a:sym typeface="Amatic SC"/>
                </a:rPr>
                <a:t>Programmer en dans</a:t>
              </a:r>
              <a:endParaRPr sz="1100" b="1" i="0" u="none" strike="noStrike" cap="none">
                <a:solidFill>
                  <a:srgbClr val="000000"/>
                </a:solidFill>
                <a:latin typeface="Arial"/>
                <a:ea typeface="Arial"/>
                <a:cs typeface="Arial"/>
                <a:sym typeface="Arial"/>
              </a:endParaRPr>
            </a:p>
          </p:txBody>
        </p:sp>
        <p:pic>
          <p:nvPicPr>
            <p:cNvPr id="202" name="Google Shape;202;p28"/>
            <p:cNvPicPr preferRelativeResize="0"/>
            <p:nvPr/>
          </p:nvPicPr>
          <p:blipFill rotWithShape="1">
            <a:blip r:embed="rId7">
              <a:alphaModFix/>
            </a:blip>
            <a:srcRect/>
            <a:stretch/>
          </p:blipFill>
          <p:spPr>
            <a:xfrm>
              <a:off x="7718323" y="1142843"/>
              <a:ext cx="142875" cy="342900"/>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9"/>
          <p:cNvSpPr txBox="1">
            <a:spLocks noGrp="1"/>
          </p:cNvSpPr>
          <p:nvPr>
            <p:ph type="title"/>
          </p:nvPr>
        </p:nvSpPr>
        <p:spPr>
          <a:xfrm>
            <a:off x="628650" y="112759"/>
            <a:ext cx="7886700" cy="675000"/>
          </a:xfrm>
          <a:prstGeom prst="rect">
            <a:avLst/>
          </a:prstGeom>
          <a:solidFill>
            <a:schemeClr val="lt1"/>
          </a:solidFill>
          <a:ln w="19050" cap="flat" cmpd="sng">
            <a:solidFill>
              <a:schemeClr val="dk1"/>
            </a:solidFill>
            <a:prstDash val="solid"/>
            <a:round/>
            <a:headEnd type="none" w="sm" len="sm"/>
            <a:tailEnd type="none" w="sm" len="sm"/>
          </a:ln>
          <a:effectLst>
            <a:outerShdw dist="76200" dir="2700000" algn="tl" rotWithShape="0">
              <a:srgbClr val="000000"/>
            </a:outerShdw>
          </a:effectLst>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1400"/>
              <a:buFont typeface="Century Gothic"/>
              <a:buNone/>
            </a:pPr>
            <a:r>
              <a:rPr lang="no">
                <a:latin typeface="Century Gothic"/>
                <a:ea typeface="Century Gothic"/>
                <a:cs typeface="Century Gothic"/>
                <a:sym typeface="Century Gothic"/>
              </a:rPr>
              <a:t>Lag en kreativ bevegelse</a:t>
            </a:r>
            <a:endParaRPr/>
          </a:p>
        </p:txBody>
      </p:sp>
      <p:pic>
        <p:nvPicPr>
          <p:cNvPr id="210" name="Google Shape;210;p29" descr="En illustrasjon av et barn som danser. "/>
          <p:cNvPicPr preferRelativeResize="0"/>
          <p:nvPr/>
        </p:nvPicPr>
        <p:blipFill rotWithShape="1">
          <a:blip r:embed="rId3">
            <a:alphaModFix/>
          </a:blip>
          <a:srcRect/>
          <a:stretch/>
        </p:blipFill>
        <p:spPr>
          <a:xfrm>
            <a:off x="518854" y="1487799"/>
            <a:ext cx="3027955" cy="2634319"/>
          </a:xfrm>
          <a:prstGeom prst="rect">
            <a:avLst/>
          </a:prstGeom>
          <a:noFill/>
          <a:ln>
            <a:noFill/>
          </a:ln>
        </p:spPr>
      </p:pic>
      <p:sp>
        <p:nvSpPr>
          <p:cNvPr id="211" name="Google Shape;211;p29"/>
          <p:cNvSpPr txBox="1"/>
          <p:nvPr/>
        </p:nvSpPr>
        <p:spPr>
          <a:xfrm>
            <a:off x="3557068" y="1353328"/>
            <a:ext cx="3618900" cy="2839800"/>
          </a:xfrm>
          <a:prstGeom prst="rect">
            <a:avLst/>
          </a:prstGeom>
          <a:noFill/>
          <a:ln>
            <a:noFill/>
          </a:ln>
        </p:spPr>
        <p:txBody>
          <a:bodyPr spcFirstLastPara="1" wrap="square" lIns="68575" tIns="34275" rIns="68575" bIns="34275" anchor="t" anchorCtr="0">
            <a:spAutoFit/>
          </a:bodyPr>
          <a:lstStyle/>
          <a:p>
            <a:pPr marL="342900" marR="0" lvl="0" indent="-292100" algn="l" rtl="0">
              <a:lnSpc>
                <a:spcPct val="100000"/>
              </a:lnSpc>
              <a:spcBef>
                <a:spcPts val="0"/>
              </a:spcBef>
              <a:spcAft>
                <a:spcPts val="0"/>
              </a:spcAft>
              <a:buClr>
                <a:srgbClr val="000000"/>
              </a:buClr>
              <a:buSzPts val="1800"/>
              <a:buFont typeface="Century Gothic"/>
              <a:buAutoNum type="arabicPeriod"/>
            </a:pPr>
            <a:r>
              <a:rPr lang="no" sz="1800" b="0" i="0" u="none" strike="noStrike" cap="none">
                <a:solidFill>
                  <a:srgbClr val="000000"/>
                </a:solidFill>
                <a:latin typeface="Century Gothic"/>
                <a:ea typeface="Century Gothic"/>
                <a:cs typeface="Century Gothic"/>
                <a:sym typeface="Century Gothic"/>
              </a:rPr>
              <a:t>Lag en tegning av bevegelsen d</a:t>
            </a:r>
            <a:r>
              <a:rPr lang="no" sz="1800">
                <a:latin typeface="Century Gothic"/>
                <a:ea typeface="Century Gothic"/>
                <a:cs typeface="Century Gothic"/>
                <a:sym typeface="Century Gothic"/>
              </a:rPr>
              <a:t>ere</a:t>
            </a:r>
            <a:r>
              <a:rPr lang="no" sz="1800" b="0" i="0" u="none" strike="noStrike" cap="none">
                <a:solidFill>
                  <a:srgbClr val="000000"/>
                </a:solidFill>
                <a:latin typeface="Century Gothic"/>
                <a:ea typeface="Century Gothic"/>
                <a:cs typeface="Century Gothic"/>
                <a:sym typeface="Century Gothic"/>
              </a:rPr>
              <a:t> har laget.</a:t>
            </a:r>
            <a:br>
              <a:rPr lang="no" sz="1800" b="0" i="0" u="none" strike="noStrike" cap="none">
                <a:solidFill>
                  <a:srgbClr val="000000"/>
                </a:solidFill>
                <a:latin typeface="Century Gothic"/>
                <a:ea typeface="Century Gothic"/>
                <a:cs typeface="Century Gothic"/>
                <a:sym typeface="Century Gothic"/>
              </a:rPr>
            </a:br>
            <a:endParaRPr sz="1800" b="0" i="0" u="none" strike="noStrike" cap="none">
              <a:solidFill>
                <a:srgbClr val="000000"/>
              </a:solidFill>
              <a:latin typeface="Arial"/>
              <a:ea typeface="Arial"/>
              <a:cs typeface="Arial"/>
              <a:sym typeface="Arial"/>
            </a:endParaRPr>
          </a:p>
          <a:p>
            <a:pPr marL="342900" marR="0" lvl="0" indent="-292100" algn="l" rtl="0">
              <a:lnSpc>
                <a:spcPct val="100000"/>
              </a:lnSpc>
              <a:spcBef>
                <a:spcPts val="0"/>
              </a:spcBef>
              <a:spcAft>
                <a:spcPts val="0"/>
              </a:spcAft>
              <a:buClr>
                <a:srgbClr val="000000"/>
              </a:buClr>
              <a:buSzPts val="1800"/>
              <a:buFont typeface="Century Gothic"/>
              <a:buAutoNum type="arabicPeriod"/>
            </a:pPr>
            <a:r>
              <a:rPr lang="no" sz="1800" b="0" i="0" u="none" strike="noStrike" cap="none">
                <a:solidFill>
                  <a:srgbClr val="000000"/>
                </a:solidFill>
                <a:latin typeface="Century Gothic"/>
                <a:ea typeface="Century Gothic"/>
                <a:cs typeface="Century Gothic"/>
                <a:sym typeface="Century Gothic"/>
              </a:rPr>
              <a:t>Skriv et tall for hvor mange ganger bevegelsen skal </a:t>
            </a:r>
            <a:r>
              <a:rPr lang="no" sz="1800">
                <a:latin typeface="Century Gothic"/>
                <a:ea typeface="Century Gothic"/>
                <a:cs typeface="Century Gothic"/>
                <a:sym typeface="Century Gothic"/>
              </a:rPr>
              <a:t>gjentas.</a:t>
            </a:r>
            <a:br>
              <a:rPr lang="no" sz="1800" b="0" i="0" u="none" strike="noStrike" cap="none">
                <a:solidFill>
                  <a:srgbClr val="000000"/>
                </a:solidFill>
                <a:latin typeface="Century Gothic"/>
                <a:ea typeface="Century Gothic"/>
                <a:cs typeface="Century Gothic"/>
                <a:sym typeface="Century Gothic"/>
              </a:rPr>
            </a:br>
            <a:endParaRPr sz="1800" b="0" i="0" u="none" strike="noStrike" cap="none">
              <a:solidFill>
                <a:srgbClr val="000000"/>
              </a:solidFill>
              <a:latin typeface="Arial"/>
              <a:ea typeface="Arial"/>
              <a:cs typeface="Arial"/>
              <a:sym typeface="Arial"/>
            </a:endParaRPr>
          </a:p>
          <a:p>
            <a:pPr marL="342900" marR="0" lvl="0" indent="-292100" algn="l" rtl="0">
              <a:lnSpc>
                <a:spcPct val="100000"/>
              </a:lnSpc>
              <a:spcBef>
                <a:spcPts val="0"/>
              </a:spcBef>
              <a:spcAft>
                <a:spcPts val="0"/>
              </a:spcAft>
              <a:buClr>
                <a:srgbClr val="000000"/>
              </a:buClr>
              <a:buSzPts val="1800"/>
              <a:buFont typeface="Century Gothic"/>
              <a:buAutoNum type="arabicPeriod"/>
            </a:pPr>
            <a:r>
              <a:rPr lang="no" sz="1800" b="0" i="0" u="none" strike="noStrike" cap="none">
                <a:solidFill>
                  <a:srgbClr val="000000"/>
                </a:solidFill>
                <a:latin typeface="Century Gothic"/>
                <a:ea typeface="Century Gothic"/>
                <a:cs typeface="Century Gothic"/>
                <a:sym typeface="Century Gothic"/>
              </a:rPr>
              <a:t>Bestem hvor i dansen dere vil ha med den nye bevegelsen.</a:t>
            </a:r>
            <a:endParaRPr sz="1800" b="0" i="0" u="none" strike="noStrike" cap="none">
              <a:solidFill>
                <a:srgbClr val="000000"/>
              </a:solidFill>
              <a:latin typeface="Arial"/>
              <a:ea typeface="Arial"/>
              <a:cs typeface="Arial"/>
              <a:sym typeface="Arial"/>
            </a:endParaRPr>
          </a:p>
        </p:txBody>
      </p:sp>
      <p:grpSp>
        <p:nvGrpSpPr>
          <p:cNvPr id="2" name="Gruppe 1">
            <a:extLst>
              <a:ext uri="{FF2B5EF4-FFF2-40B4-BE49-F238E27FC236}">
                <a16:creationId xmlns:a16="http://schemas.microsoft.com/office/drawing/2014/main" id="{B6D13438-DA79-B5C5-3B44-D7DE11E03DBF}"/>
              </a:ext>
              <a:ext uri="{C183D7F6-B498-43B3-948B-1728B52AA6E4}">
                <adec:decorative xmlns:adec="http://schemas.microsoft.com/office/drawing/2017/decorative" val="1"/>
              </a:ext>
            </a:extLst>
          </p:cNvPr>
          <p:cNvGrpSpPr/>
          <p:nvPr/>
        </p:nvGrpSpPr>
        <p:grpSpPr>
          <a:xfrm>
            <a:off x="7237310" y="508698"/>
            <a:ext cx="1117445" cy="1528623"/>
            <a:chOff x="7237310" y="508698"/>
            <a:chExt cx="1117445" cy="1528623"/>
          </a:xfrm>
        </p:grpSpPr>
        <p:pic>
          <p:nvPicPr>
            <p:cNvPr id="208" name="Google Shape;208;p29"/>
            <p:cNvPicPr preferRelativeResize="0"/>
            <p:nvPr/>
          </p:nvPicPr>
          <p:blipFill rotWithShape="1">
            <a:blip r:embed="rId4">
              <a:alphaModFix/>
            </a:blip>
            <a:srcRect/>
            <a:stretch/>
          </p:blipFill>
          <p:spPr>
            <a:xfrm>
              <a:off x="7249855" y="1353329"/>
              <a:ext cx="1104900" cy="683992"/>
            </a:xfrm>
            <a:prstGeom prst="rect">
              <a:avLst/>
            </a:prstGeom>
            <a:noFill/>
            <a:ln>
              <a:noFill/>
            </a:ln>
          </p:spPr>
        </p:pic>
        <p:sp>
          <p:nvSpPr>
            <p:cNvPr id="209" name="Google Shape;209;p29"/>
            <p:cNvSpPr txBox="1"/>
            <p:nvPr/>
          </p:nvSpPr>
          <p:spPr>
            <a:xfrm>
              <a:off x="7331942" y="1449069"/>
              <a:ext cx="888000" cy="5310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700"/>
                <a:buFont typeface="Arial"/>
                <a:buNone/>
              </a:pPr>
              <a:r>
                <a:rPr lang="no" sz="1500" b="1" i="0" u="none" strike="noStrike" cap="none">
                  <a:solidFill>
                    <a:srgbClr val="000000"/>
                  </a:solidFill>
                  <a:latin typeface="Amatic SC"/>
                  <a:ea typeface="Amatic SC"/>
                  <a:cs typeface="Amatic SC"/>
                  <a:sym typeface="Amatic SC"/>
                </a:rPr>
                <a:t>Kreativ bevegelse</a:t>
              </a:r>
              <a:endParaRPr sz="1500" b="1" i="0" u="none" strike="noStrike" cap="none">
                <a:solidFill>
                  <a:srgbClr val="000000"/>
                </a:solidFill>
                <a:latin typeface="Amatic SC"/>
                <a:ea typeface="Amatic SC"/>
                <a:cs typeface="Amatic SC"/>
                <a:sym typeface="Amatic SC"/>
              </a:endParaRPr>
            </a:p>
          </p:txBody>
        </p:sp>
        <p:pic>
          <p:nvPicPr>
            <p:cNvPr id="212" name="Google Shape;212;p29"/>
            <p:cNvPicPr preferRelativeResize="0"/>
            <p:nvPr/>
          </p:nvPicPr>
          <p:blipFill rotWithShape="1">
            <a:blip r:embed="rId5">
              <a:alphaModFix/>
            </a:blip>
            <a:srcRect/>
            <a:stretch/>
          </p:blipFill>
          <p:spPr>
            <a:xfrm>
              <a:off x="7718323" y="1142843"/>
              <a:ext cx="142875" cy="342900"/>
            </a:xfrm>
            <a:prstGeom prst="rect">
              <a:avLst/>
            </a:prstGeom>
            <a:noFill/>
            <a:ln>
              <a:noFill/>
            </a:ln>
          </p:spPr>
        </p:pic>
        <p:pic>
          <p:nvPicPr>
            <p:cNvPr id="213" name="Google Shape;213;p29"/>
            <p:cNvPicPr preferRelativeResize="0"/>
            <p:nvPr/>
          </p:nvPicPr>
          <p:blipFill rotWithShape="1">
            <a:blip r:embed="rId6">
              <a:alphaModFix/>
            </a:blip>
            <a:srcRect/>
            <a:stretch/>
          </p:blipFill>
          <p:spPr>
            <a:xfrm>
              <a:off x="7237310" y="508698"/>
              <a:ext cx="1104900" cy="647700"/>
            </a:xfrm>
            <a:prstGeom prst="rect">
              <a:avLst/>
            </a:prstGeom>
            <a:noFill/>
            <a:ln>
              <a:noFill/>
            </a:ln>
          </p:spPr>
        </p:pic>
        <p:sp>
          <p:nvSpPr>
            <p:cNvPr id="214" name="Google Shape;214;p29"/>
            <p:cNvSpPr txBox="1"/>
            <p:nvPr/>
          </p:nvSpPr>
          <p:spPr>
            <a:xfrm>
              <a:off x="7623613" y="656111"/>
              <a:ext cx="3069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no" sz="1800" b="1" i="0" u="none" strike="noStrike" cap="none" dirty="0">
                  <a:solidFill>
                    <a:srgbClr val="000000"/>
                  </a:solidFill>
                  <a:latin typeface="Segoe Print" panose="02000800000000000000" pitchFamily="2" charset="0"/>
                  <a:ea typeface="Quattrocento Sans"/>
                  <a:cs typeface="Quattrocento Sans"/>
                  <a:sym typeface="Quattrocento Sans"/>
                </a:rPr>
                <a:t>6</a:t>
              </a:r>
              <a:endParaRPr sz="1800" b="1" i="0" u="none" strike="noStrike" cap="none" dirty="0">
                <a:solidFill>
                  <a:srgbClr val="000000"/>
                </a:solidFill>
                <a:latin typeface="Segoe Print" panose="02000800000000000000" pitchFamily="2" charset="0"/>
                <a:ea typeface="Quattrocento Sans"/>
                <a:cs typeface="Quattrocento Sans"/>
                <a:sym typeface="Quattrocento Sans"/>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0" name="Google Shape;220;p30"/>
          <p:cNvSpPr txBox="1">
            <a:spLocks noGrp="1"/>
          </p:cNvSpPr>
          <p:nvPr>
            <p:ph type="title"/>
          </p:nvPr>
        </p:nvSpPr>
        <p:spPr>
          <a:xfrm>
            <a:off x="628650" y="112759"/>
            <a:ext cx="7886700" cy="675000"/>
          </a:xfrm>
          <a:prstGeom prst="rect">
            <a:avLst/>
          </a:prstGeom>
          <a:solidFill>
            <a:schemeClr val="lt1"/>
          </a:solidFill>
          <a:ln w="19050" cap="flat" cmpd="sng">
            <a:solidFill>
              <a:schemeClr val="dk1"/>
            </a:solidFill>
            <a:prstDash val="solid"/>
            <a:round/>
            <a:headEnd type="none" w="sm" len="sm"/>
            <a:tailEnd type="none" w="sm" len="sm"/>
          </a:ln>
          <a:effectLst>
            <a:outerShdw dist="76200" dir="2700000" algn="tl" rotWithShape="0">
              <a:srgbClr val="000000"/>
            </a:outerShdw>
          </a:effectLst>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1400"/>
              <a:buFont typeface="Century Gothic"/>
              <a:buNone/>
            </a:pPr>
            <a:r>
              <a:rPr lang="no">
                <a:latin typeface="Century Gothic"/>
                <a:ea typeface="Century Gothic"/>
                <a:cs typeface="Century Gothic"/>
                <a:sym typeface="Century Gothic"/>
              </a:rPr>
              <a:t>Teste dansekoder</a:t>
            </a:r>
            <a:endParaRPr/>
          </a:p>
        </p:txBody>
      </p:sp>
      <p:sp>
        <p:nvSpPr>
          <p:cNvPr id="229" name="Google Shape;229;p30"/>
          <p:cNvSpPr/>
          <p:nvPr/>
        </p:nvSpPr>
        <p:spPr>
          <a:xfrm>
            <a:off x="628650" y="2005688"/>
            <a:ext cx="2600700" cy="887700"/>
          </a:xfrm>
          <a:prstGeom prst="roundRect">
            <a:avLst>
              <a:gd name="adj" fmla="val 16667"/>
            </a:avLst>
          </a:prstGeom>
          <a:solidFill>
            <a:srgbClr val="5D9AB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o" sz="1500" dirty="0">
                <a:solidFill>
                  <a:schemeClr val="tx1"/>
                </a:solidFill>
                <a:latin typeface="Century Gothic"/>
                <a:ea typeface="Century Gothic"/>
                <a:cs typeface="Century Gothic"/>
                <a:sym typeface="Century Gothic"/>
              </a:rPr>
              <a:t>Jobb to og to par sammen. Vær robot for det andre paret. </a:t>
            </a:r>
            <a:endParaRPr dirty="0">
              <a:solidFill>
                <a:schemeClr val="tx1"/>
              </a:solidFill>
            </a:endParaRPr>
          </a:p>
        </p:txBody>
      </p:sp>
      <p:sp>
        <p:nvSpPr>
          <p:cNvPr id="230" name="Google Shape;230;p30"/>
          <p:cNvSpPr/>
          <p:nvPr/>
        </p:nvSpPr>
        <p:spPr>
          <a:xfrm>
            <a:off x="628650" y="3099300"/>
            <a:ext cx="2600700" cy="887700"/>
          </a:xfrm>
          <a:prstGeom prst="roundRect">
            <a:avLst>
              <a:gd name="adj" fmla="val 16667"/>
            </a:avLst>
          </a:prstGeom>
          <a:solidFill>
            <a:srgbClr val="5D9AB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o" sz="1500">
                <a:solidFill>
                  <a:schemeClr val="tx1"/>
                </a:solidFill>
                <a:latin typeface="Century Gothic"/>
                <a:ea typeface="Century Gothic"/>
                <a:cs typeface="Century Gothic"/>
                <a:sym typeface="Century Gothic"/>
              </a:rPr>
              <a:t>Vis først frem den kreative bevegelsen dere har laget. </a:t>
            </a:r>
            <a:endParaRPr sz="1500">
              <a:solidFill>
                <a:schemeClr val="tx1"/>
              </a:solidFill>
              <a:latin typeface="Century Gothic"/>
              <a:ea typeface="Century Gothic"/>
              <a:cs typeface="Century Gothic"/>
              <a:sym typeface="Century Gothic"/>
            </a:endParaRPr>
          </a:p>
        </p:txBody>
      </p:sp>
      <p:pic>
        <p:nvPicPr>
          <p:cNvPr id="219" name="Google Shape;219;p30" descr="En illustrasjon av en robot som danser. "/>
          <p:cNvPicPr preferRelativeResize="0"/>
          <p:nvPr/>
        </p:nvPicPr>
        <p:blipFill>
          <a:blip r:embed="rId3">
            <a:alphaModFix/>
          </a:blip>
          <a:srcRect l="16560" r="24810"/>
          <a:stretch>
            <a:fillRect/>
          </a:stretch>
        </p:blipFill>
        <p:spPr>
          <a:xfrm>
            <a:off x="3393388" y="1142850"/>
            <a:ext cx="2173400" cy="3706998"/>
          </a:xfrm>
          <a:prstGeom prst="rect">
            <a:avLst/>
          </a:prstGeom>
          <a:noFill/>
          <a:ln>
            <a:noFill/>
          </a:ln>
        </p:spPr>
      </p:pic>
      <p:grpSp>
        <p:nvGrpSpPr>
          <p:cNvPr id="2" name="Gruppe 1">
            <a:extLst>
              <a:ext uri="{FF2B5EF4-FFF2-40B4-BE49-F238E27FC236}">
                <a16:creationId xmlns:a16="http://schemas.microsoft.com/office/drawing/2014/main" id="{71A3FED3-1613-DAB8-AD0E-78DFF492DEE5}"/>
              </a:ext>
              <a:ext uri="{C183D7F6-B498-43B3-948B-1728B52AA6E4}">
                <adec:decorative xmlns:adec="http://schemas.microsoft.com/office/drawing/2017/decorative" val="1"/>
              </a:ext>
            </a:extLst>
          </p:cNvPr>
          <p:cNvGrpSpPr/>
          <p:nvPr/>
        </p:nvGrpSpPr>
        <p:grpSpPr>
          <a:xfrm>
            <a:off x="7188435" y="508698"/>
            <a:ext cx="1326914" cy="1622946"/>
            <a:chOff x="7188435" y="508698"/>
            <a:chExt cx="1326914" cy="1622946"/>
          </a:xfrm>
        </p:grpSpPr>
        <p:grpSp>
          <p:nvGrpSpPr>
            <p:cNvPr id="221" name="Google Shape;221;p30"/>
            <p:cNvGrpSpPr/>
            <p:nvPr/>
          </p:nvGrpSpPr>
          <p:grpSpPr>
            <a:xfrm>
              <a:off x="7188435" y="1317257"/>
              <a:ext cx="1326914" cy="814387"/>
              <a:chOff x="5986529" y="790990"/>
              <a:chExt cx="1769219" cy="1085849"/>
            </a:xfrm>
          </p:grpSpPr>
          <p:pic>
            <p:nvPicPr>
              <p:cNvPr id="222" name="Google Shape;222;p30"/>
              <p:cNvPicPr preferRelativeResize="0"/>
              <p:nvPr/>
            </p:nvPicPr>
            <p:blipFill rotWithShape="1">
              <a:blip r:embed="rId4">
                <a:alphaModFix/>
              </a:blip>
              <a:srcRect/>
              <a:stretch/>
            </p:blipFill>
            <p:spPr>
              <a:xfrm>
                <a:off x="5986529" y="790990"/>
                <a:ext cx="1769219" cy="1085849"/>
              </a:xfrm>
              <a:prstGeom prst="rect">
                <a:avLst/>
              </a:prstGeom>
              <a:noFill/>
              <a:ln>
                <a:noFill/>
              </a:ln>
            </p:spPr>
          </p:pic>
          <p:sp>
            <p:nvSpPr>
              <p:cNvPr id="223" name="Google Shape;223;p30"/>
              <p:cNvSpPr txBox="1"/>
              <p:nvPr/>
            </p:nvSpPr>
            <p:spPr>
              <a:xfrm>
                <a:off x="6116062" y="1175166"/>
                <a:ext cx="1510151" cy="400069"/>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700"/>
                  <a:buFont typeface="Arial"/>
                  <a:buNone/>
                </a:pPr>
                <a:r>
                  <a:rPr lang="no" sz="1500" b="1" i="0" u="none" strike="noStrike" cap="none" dirty="0">
                    <a:solidFill>
                      <a:srgbClr val="000000"/>
                    </a:solidFill>
                    <a:latin typeface="Amatic SC"/>
                    <a:ea typeface="Amatic SC"/>
                    <a:cs typeface="Amatic SC"/>
                    <a:sym typeface="Amatic SC"/>
                  </a:rPr>
                  <a:t>Teste dansekoder</a:t>
                </a:r>
                <a:endParaRPr sz="1500" b="1" i="0" u="none" strike="noStrike" cap="none" dirty="0">
                  <a:solidFill>
                    <a:srgbClr val="000000"/>
                  </a:solidFill>
                  <a:latin typeface="Amatic SC"/>
                  <a:ea typeface="Amatic SC"/>
                  <a:cs typeface="Amatic SC"/>
                  <a:sym typeface="Amatic SC"/>
                </a:endParaRPr>
              </a:p>
            </p:txBody>
          </p:sp>
        </p:grpSp>
        <p:grpSp>
          <p:nvGrpSpPr>
            <p:cNvPr id="224" name="Google Shape;224;p30"/>
            <p:cNvGrpSpPr/>
            <p:nvPr/>
          </p:nvGrpSpPr>
          <p:grpSpPr>
            <a:xfrm>
              <a:off x="7237310" y="508698"/>
              <a:ext cx="1104900" cy="647700"/>
              <a:chOff x="9292642" y="625880"/>
              <a:chExt cx="1473201" cy="863600"/>
            </a:xfrm>
          </p:grpSpPr>
          <p:pic>
            <p:nvPicPr>
              <p:cNvPr id="225" name="Google Shape;225;p30"/>
              <p:cNvPicPr preferRelativeResize="0"/>
              <p:nvPr/>
            </p:nvPicPr>
            <p:blipFill rotWithShape="1">
              <a:blip r:embed="rId5">
                <a:alphaModFix/>
              </a:blip>
              <a:srcRect/>
              <a:stretch/>
            </p:blipFill>
            <p:spPr>
              <a:xfrm>
                <a:off x="9292642" y="625880"/>
                <a:ext cx="1473201" cy="863600"/>
              </a:xfrm>
              <a:prstGeom prst="rect">
                <a:avLst/>
              </a:prstGeom>
              <a:solidFill>
                <a:schemeClr val="lt1"/>
              </a:solidFill>
              <a:ln>
                <a:noFill/>
              </a:ln>
            </p:spPr>
          </p:pic>
          <p:sp>
            <p:nvSpPr>
              <p:cNvPr id="226" name="Google Shape;226;p30"/>
              <p:cNvSpPr txBox="1"/>
              <p:nvPr/>
            </p:nvSpPr>
            <p:spPr>
              <a:xfrm>
                <a:off x="9834604" y="836406"/>
                <a:ext cx="356100" cy="4617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no" sz="1800" b="1" i="0" u="none" strike="noStrike" cap="none" dirty="0">
                    <a:solidFill>
                      <a:srgbClr val="000000"/>
                    </a:solidFill>
                    <a:latin typeface="Segoe Print" panose="02000800000000000000" pitchFamily="2" charset="0"/>
                    <a:ea typeface="Quattrocento Sans"/>
                    <a:cs typeface="Quattrocento Sans"/>
                    <a:sym typeface="Quattrocento Sans"/>
                  </a:rPr>
                  <a:t>7</a:t>
                </a:r>
                <a:endParaRPr sz="1100" b="0" i="0" u="none" strike="noStrike" cap="none" dirty="0">
                  <a:solidFill>
                    <a:srgbClr val="000000"/>
                  </a:solidFill>
                  <a:latin typeface="Segoe Print" panose="02000800000000000000" pitchFamily="2" charset="0"/>
                  <a:ea typeface="Quattrocento Sans"/>
                  <a:cs typeface="Quattrocento Sans"/>
                  <a:sym typeface="Quattrocento Sans"/>
                </a:endParaRPr>
              </a:p>
            </p:txBody>
          </p:sp>
        </p:grpSp>
        <p:pic>
          <p:nvPicPr>
            <p:cNvPr id="227" name="Google Shape;227;p30"/>
            <p:cNvPicPr preferRelativeResize="0"/>
            <p:nvPr/>
          </p:nvPicPr>
          <p:blipFill rotWithShape="1">
            <a:blip r:embed="rId6">
              <a:alphaModFix/>
            </a:blip>
            <a:srcRect/>
            <a:stretch/>
          </p:blipFill>
          <p:spPr>
            <a:xfrm>
              <a:off x="7718323" y="1142843"/>
              <a:ext cx="142875" cy="342900"/>
            </a:xfrm>
            <a:prstGeom prst="rect">
              <a:avLst/>
            </a:prstGeom>
            <a:noFill/>
            <a:ln>
              <a:noFill/>
            </a:ln>
          </p:spPr>
        </p:pic>
      </p:grpSp>
      <p:sp>
        <p:nvSpPr>
          <p:cNvPr id="228" name="Google Shape;228;p30"/>
          <p:cNvSpPr/>
          <p:nvPr/>
        </p:nvSpPr>
        <p:spPr>
          <a:xfrm>
            <a:off x="5882791" y="3099300"/>
            <a:ext cx="2600700" cy="887700"/>
          </a:xfrm>
          <a:prstGeom prst="wedgeRoundRectCallout">
            <a:avLst>
              <a:gd name="adj1" fmla="val -61562"/>
              <a:gd name="adj2" fmla="val -123040"/>
              <a:gd name="adj3" fmla="val 16667"/>
            </a:avLst>
          </a:prstGeom>
          <a:solidFill>
            <a:srgbClr val="5D9AB9"/>
          </a:solidFill>
          <a:ln w="9525" cap="flat" cmpd="sng">
            <a:solidFill>
              <a:srgbClr val="000000"/>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500"/>
              <a:buFont typeface="Century Gothic"/>
              <a:buNone/>
            </a:pPr>
            <a:r>
              <a:rPr lang="no" sz="1500">
                <a:solidFill>
                  <a:schemeClr val="tx1"/>
                </a:solidFill>
                <a:latin typeface="Century Gothic"/>
                <a:ea typeface="Century Gothic"/>
                <a:cs typeface="Century Gothic"/>
                <a:sym typeface="Century Gothic"/>
              </a:rPr>
              <a:t>Får dere til å danse noen andre sin dansekode?</a:t>
            </a:r>
            <a:endParaRPr sz="900" b="0" i="0" u="none" strike="noStrike" cap="none">
              <a:solidFill>
                <a:schemeClr val="tx1"/>
              </a:solidFill>
              <a:latin typeface="Century Gothic"/>
              <a:ea typeface="Century Gothic"/>
              <a:cs typeface="Century Gothic"/>
              <a:sym typeface="Century Gothic"/>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463b6811-b0a4-4b2a-b932-72c4c970c5d2}" enabled="0" method="" siteId="{463b6811-b0a4-4b2a-b932-72c4c970c5d2}" removed="1"/>
</clbl:labelList>
</file>

<file path=docProps/app.xml><?xml version="1.0" encoding="utf-8"?>
<Properties xmlns="http://schemas.openxmlformats.org/officeDocument/2006/extended-properties" xmlns:vt="http://schemas.openxmlformats.org/officeDocument/2006/docPropsVTypes">
  <TotalTime>10</TotalTime>
  <Words>1282</Words>
  <Application>Microsoft Macintosh PowerPoint</Application>
  <PresentationFormat>Skjermfremvisning (16:9)</PresentationFormat>
  <Paragraphs>155</Paragraphs>
  <Slides>12</Slides>
  <Notes>12</Notes>
  <HiddenSlides>0</HiddenSlides>
  <MMClips>0</MMClips>
  <ScaleCrop>false</ScaleCrop>
  <HeadingPairs>
    <vt:vector size="6" baseType="variant">
      <vt:variant>
        <vt:lpstr>Brukte skrifter</vt:lpstr>
      </vt:variant>
      <vt:variant>
        <vt:i4>5</vt:i4>
      </vt:variant>
      <vt:variant>
        <vt:lpstr>Tema</vt:lpstr>
      </vt:variant>
      <vt:variant>
        <vt:i4>2</vt:i4>
      </vt:variant>
      <vt:variant>
        <vt:lpstr>Lysbildetitler</vt:lpstr>
      </vt:variant>
      <vt:variant>
        <vt:i4>12</vt:i4>
      </vt:variant>
    </vt:vector>
  </HeadingPairs>
  <TitlesOfParts>
    <vt:vector size="19" baseType="lpstr">
      <vt:lpstr>Arial</vt:lpstr>
      <vt:lpstr>Century Gothic</vt:lpstr>
      <vt:lpstr>Calibri</vt:lpstr>
      <vt:lpstr>Amatic SC</vt:lpstr>
      <vt:lpstr>Segoe Print</vt:lpstr>
      <vt:lpstr>Simple Light</vt:lpstr>
      <vt:lpstr>Office-tema</vt:lpstr>
      <vt:lpstr>Kodedans</vt:lpstr>
      <vt:lpstr> Kims lek – danseversjon </vt:lpstr>
      <vt:lpstr>Oppdrag</vt:lpstr>
      <vt:lpstr>Bli kjent med dansekoden</vt:lpstr>
      <vt:lpstr>Teste kodedansen</vt:lpstr>
      <vt:lpstr>Kravspesifikasjon</vt:lpstr>
      <vt:lpstr>Programmer en dans</vt:lpstr>
      <vt:lpstr>Lag en kreativ bevegelse</vt:lpstr>
      <vt:lpstr>Teste dansekoder</vt:lpstr>
      <vt:lpstr>Hva har vi lært?</vt:lpstr>
      <vt:lpstr>Presentasjon </vt:lpstr>
      <vt:lpstr>Opplevelse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Celine Aas</cp:lastModifiedBy>
  <cp:revision>1</cp:revision>
  <dcterms:modified xsi:type="dcterms:W3CDTF">2025-12-12T09:04:27Z</dcterms:modified>
</cp:coreProperties>
</file>