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5"/>
  </p:notesMasterIdLst>
  <p:sldIdLst>
    <p:sldId id="256" r:id="rId2"/>
    <p:sldId id="1354" r:id="rId3"/>
    <p:sldId id="258" r:id="rId4"/>
    <p:sldId id="259" r:id="rId5"/>
    <p:sldId id="661" r:id="rId6"/>
    <p:sldId id="261" r:id="rId7"/>
    <p:sldId id="1357" r:id="rId8"/>
    <p:sldId id="293" r:id="rId9"/>
    <p:sldId id="610" r:id="rId10"/>
    <p:sldId id="660" r:id="rId11"/>
    <p:sldId id="269" r:id="rId12"/>
    <p:sldId id="633" r:id="rId13"/>
    <p:sldId id="270" r:id="rId14"/>
    <p:sldId id="625" r:id="rId15"/>
    <p:sldId id="283" r:id="rId16"/>
    <p:sldId id="425" r:id="rId17"/>
    <p:sldId id="426" r:id="rId18"/>
    <p:sldId id="284" r:id="rId19"/>
    <p:sldId id="286" r:id="rId20"/>
    <p:sldId id="287" r:id="rId21"/>
    <p:sldId id="288" r:id="rId22"/>
    <p:sldId id="626" r:id="rId23"/>
    <p:sldId id="268" r:id="rId24"/>
    <p:sldId id="639" r:id="rId25"/>
    <p:sldId id="640" r:id="rId26"/>
    <p:sldId id="641" r:id="rId27"/>
    <p:sldId id="642" r:id="rId28"/>
    <p:sldId id="290" r:id="rId29"/>
    <p:sldId id="292" r:id="rId30"/>
    <p:sldId id="1358" r:id="rId31"/>
    <p:sldId id="1359" r:id="rId32"/>
    <p:sldId id="1356" r:id="rId33"/>
    <p:sldId id="652" r:id="rId34"/>
  </p:sldIdLst>
  <p:sldSz cx="12192000" cy="6858000"/>
  <p:notesSz cx="6858000" cy="9144000"/>
  <p:embeddedFontLst>
    <p:embeddedFont>
      <p:font typeface="Amatic SC" panose="00000500000000000000" pitchFamily="2" charset="-79"/>
      <p:regular r:id="rId36"/>
      <p:bold r:id="rId37"/>
    </p:embeddedFont>
    <p:embeddedFont>
      <p:font typeface="Century Gothic" panose="020B0502020202020204" pitchFamily="34" charset="0"/>
      <p:regular r:id="rId38"/>
      <p:bold r:id="rId39"/>
      <p:italic r:id="rId40"/>
      <p:boldItalic r:id="rId41"/>
    </p:embeddedFont>
    <p:embeddedFont>
      <p:font typeface="RaleWay" pitchFamily="2" charset="0"/>
      <p:regular r:id="rId42"/>
      <p:bold r:id="rId43"/>
      <p:italic r:id="rId44"/>
      <p:boldItalic r:id="rId45"/>
    </p:embeddedFont>
    <p:embeddedFont>
      <p:font typeface="Segoe Print" panose="02000600000000000000" pitchFamily="2" charset="0"/>
      <p:regular r:id="rId46"/>
      <p:bold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6" roundtripDataSignature="AMtx7mhiMLpnpMqvLHJZ5N4wTWq/RLqkA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3DE763E-2E7E-5DF1-552A-399526A53397}" name="Celine Aas" initials="" userId="S::celineaa@uio.no::f9465f8d-bd98-4bd9-90d5-11deb68f07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45262"/>
    <a:srgbClr val="3A5B6E"/>
    <a:srgbClr val="5586A2"/>
    <a:srgbClr val="5C7148"/>
    <a:srgbClr val="E15D58"/>
    <a:srgbClr val="7B9561"/>
    <a:srgbClr val="24546A"/>
    <a:srgbClr val="3985A6"/>
    <a:srgbClr val="A3231D"/>
    <a:srgbClr val="7DBF9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3178" autoAdjust="0"/>
    <p:restoredTop sz="86345" autoAdjust="0"/>
  </p:normalViewPr>
  <p:slideViewPr>
    <p:cSldViewPr snapToGrid="0">
      <p:cViewPr varScale="1">
        <p:scale>
          <a:sx n="71" d="100"/>
          <a:sy n="71" d="100"/>
        </p:scale>
        <p:origin x="66" y="654"/>
      </p:cViewPr>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76"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79" Type="http://schemas.openxmlformats.org/officeDocument/2006/relationships/theme" Target="theme/theme1.xml"/><Relationship Id="rId5" Type="http://schemas.openxmlformats.org/officeDocument/2006/relationships/slide" Target="slides/slide4.xml"/><Relationship Id="rId82"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77" Type="http://schemas.openxmlformats.org/officeDocument/2006/relationships/presProps" Target="presProps.xml"/><Relationship Id="rId8" Type="http://schemas.openxmlformats.org/officeDocument/2006/relationships/slide" Target="slides/slide7.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Øystein Sørborg" userId="39616bf6-0567-4e85-bbad-c9e729b6e6cd" providerId="ADAL" clId="{56778229-6097-4850-8476-FAD63F24DDBC}"/>
    <pc:docChg chg="modSld">
      <pc:chgData name="Øystein Sørborg" userId="39616bf6-0567-4e85-bbad-c9e729b6e6cd" providerId="ADAL" clId="{56778229-6097-4850-8476-FAD63F24DDBC}" dt="2026-01-02T16:04:07.903" v="8" actId="962"/>
      <pc:docMkLst>
        <pc:docMk/>
      </pc:docMkLst>
      <pc:sldChg chg="modSp mod">
        <pc:chgData name="Øystein Sørborg" userId="39616bf6-0567-4e85-bbad-c9e729b6e6cd" providerId="ADAL" clId="{56778229-6097-4850-8476-FAD63F24DDBC}" dt="2026-01-02T16:04:07.903" v="8" actId="962"/>
        <pc:sldMkLst>
          <pc:docMk/>
          <pc:sldMk cId="0" sldId="270"/>
        </pc:sldMkLst>
        <pc:spChg chg="mod">
          <ac:chgData name="Øystein Sørborg" userId="39616bf6-0567-4e85-bbad-c9e729b6e6cd" providerId="ADAL" clId="{56778229-6097-4850-8476-FAD63F24DDBC}" dt="2026-01-02T16:04:07.903" v="8" actId="962"/>
          <ac:spMkLst>
            <pc:docMk/>
            <pc:sldMk cId="0" sldId="270"/>
            <ac:spMk id="209" creationId="{00000000-0000-0000-0000-000000000000}"/>
          </ac:spMkLst>
        </pc:spChg>
        <pc:picChg chg="mod">
          <ac:chgData name="Øystein Sørborg" userId="39616bf6-0567-4e85-bbad-c9e729b6e6cd" providerId="ADAL" clId="{56778229-6097-4850-8476-FAD63F24DDBC}" dt="2026-01-02T16:00:53.306" v="0" actId="14826"/>
          <ac:picMkLst>
            <pc:docMk/>
            <pc:sldMk cId="0" sldId="270"/>
            <ac:picMk id="3" creationId="{CF74FD69-980D-BBE9-FC35-2FA15DF8147B}"/>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1:notes"/>
          <p:cNvSpPr>
            <a:spLocks noGrp="1" noRot="1" noChangeAspect="1"/>
          </p:cNvSpPr>
          <p:nvPr>
            <p:ph type="sldImg" idx="2"/>
          </p:nvPr>
        </p:nvSpPr>
        <p:spPr>
          <a:xfrm>
            <a:off x="425450" y="1238250"/>
            <a:ext cx="5943600" cy="33432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1" name="Google Shape;81;p1:notes"/>
          <p:cNvSpPr txBox="1">
            <a:spLocks noGrp="1"/>
          </p:cNvSpPr>
          <p:nvPr>
            <p:ph type="body" idx="1"/>
          </p:nvPr>
        </p:nvSpPr>
        <p:spPr>
          <a:xfrm>
            <a:off x="679450" y="4767262"/>
            <a:ext cx="5435600" cy="39004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nb-NO" b="1" dirty="0"/>
              <a:t>Gjennomføring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0" dirty="0"/>
              <a:t>I dette opplegget skal elevene i utgangspunktet jobbe i par og hvert par skal lage én robot. To og to par skal etter hvert settes sammen til et lag. Lagene skal spille kamper mot hverandre i to runder, der de kan forbedre </a:t>
            </a:r>
            <a:r>
              <a:rPr lang="nb-NO" b="0" dirty="0" err="1"/>
              <a:t>robotene</a:t>
            </a:r>
            <a:r>
              <a:rPr lang="nb-NO" b="0" dirty="0"/>
              <a:t> mellom rundene. Det er derfor </a:t>
            </a:r>
            <a:r>
              <a:rPr lang="nb-NO" dirty="0"/>
              <a:t>lurt å ha tenkt gjennom på forhånd antall lag ut fra antallet elever, antallet </a:t>
            </a:r>
            <a:r>
              <a:rPr lang="nb-NO" dirty="0" err="1"/>
              <a:t>roboter</a:t>
            </a:r>
            <a:r>
              <a:rPr lang="nb-NO" dirty="0"/>
              <a:t> dere har og passende kampoppsett. </a:t>
            </a:r>
            <a:r>
              <a:rPr lang="nb-NO" b="0" i="0" dirty="0">
                <a:solidFill>
                  <a:srgbClr val="333333"/>
                </a:solidFill>
                <a:effectLst/>
                <a:latin typeface="RaleWay" pitchFamily="2" charset="0"/>
              </a:rPr>
              <a:t>Kanskje må du f.eks. vurdere om en eller flere elever skal ha en robot alene eller om tre elever skal dele på en robot.</a:t>
            </a:r>
          </a:p>
        </p:txBody>
      </p:sp>
      <p:sp>
        <p:nvSpPr>
          <p:cNvPr id="82" name="Google Shape;82;p1:notes"/>
          <p:cNvSpPr txBox="1">
            <a:spLocks noGrp="1"/>
          </p:cNvSpPr>
          <p:nvPr>
            <p:ph type="sldNum" idx="12"/>
          </p:nvPr>
        </p:nvSpPr>
        <p:spPr>
          <a:xfrm>
            <a:off x="3848645" y="9408981"/>
            <a:ext cx="2944283" cy="497019"/>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no-NO" sz="1400" b="0" i="0" u="none" strike="noStrike" cap="none">
                <a:solidFill>
                  <a:srgbClr val="000000"/>
                </a:solidFill>
                <a:latin typeface="Arial"/>
                <a:ea typeface="Arial"/>
                <a:cs typeface="Arial"/>
                <a:sym typeface="Arial"/>
              </a:rPr>
              <a:t>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616892caf6_0_5:notes"/>
          <p:cNvSpPr>
            <a:spLocks noGrp="1" noRot="1" noChangeAspect="1"/>
          </p:cNvSpPr>
          <p:nvPr>
            <p:ph type="sldImg" idx="2"/>
          </p:nvPr>
        </p:nvSpPr>
        <p:spPr>
          <a:xfrm>
            <a:off x="92075" y="746125"/>
            <a:ext cx="6626225" cy="37274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616892caf6_0_5:notes"/>
          <p:cNvSpPr txBox="1">
            <a:spLocks noGrp="1"/>
          </p:cNvSpPr>
          <p:nvPr>
            <p:ph type="body" idx="1"/>
          </p:nvPr>
        </p:nvSpPr>
        <p:spPr>
          <a:xfrm>
            <a:off x="681038" y="4722694"/>
            <a:ext cx="5448300" cy="4474131"/>
          </a:xfrm>
          <a:prstGeom prst="rect">
            <a:avLst/>
          </a:prstGeom>
        </p:spPr>
        <p:txBody>
          <a:bodyPr spcFirstLastPara="1" wrap="square" lIns="91452" tIns="91452" rIns="91452" bIns="91452" anchor="t" anchorCtr="0">
            <a:noAutofit/>
          </a:bodyPr>
          <a:lstStyle/>
          <a:p>
            <a:pPr marL="0" indent="0">
              <a:buNone/>
            </a:pPr>
            <a:r>
              <a:rPr lang="nb-NO" b="1" dirty="0"/>
              <a:t>Hensikt</a:t>
            </a:r>
          </a:p>
          <a:p>
            <a:pPr marL="0" indent="0">
              <a:buNone/>
            </a:pPr>
            <a:r>
              <a:rPr lang="nb-NO" dirty="0"/>
              <a:t>Starteren gir en morsom start på økta og aktiviserer elevene før de skal sitte i ro en stund og programmere. Anda de ulike elevparene bygger vil stort sett være forskjellige. Slik er det også med programmeringskode. Vi bruker de samme grunnstrukturene, men måten vi setter de sammen og bygger programmet vil variere.</a:t>
            </a:r>
          </a:p>
          <a:p>
            <a:pPr marL="0" indent="0">
              <a:buNone/>
            </a:pPr>
            <a:r>
              <a:rPr lang="nb-NO" dirty="0"/>
              <a:t>Hvis dere ikke har Lego-klosser, har vi lagt inn en alternativ starter som ikke krever noe utstyr på de to neste (skjulte) </a:t>
            </a:r>
            <a:r>
              <a:rPr lang="nb-NO" dirty="0" err="1"/>
              <a:t>slidene</a:t>
            </a:r>
            <a:r>
              <a:rPr lang="nb-NO" dirty="0"/>
              <a:t>.</a:t>
            </a:r>
          </a:p>
          <a:p>
            <a:pPr marL="0" indent="0">
              <a:buNone/>
            </a:pPr>
            <a:endParaRPr lang="nb-NO" dirty="0"/>
          </a:p>
          <a:p>
            <a:pPr marL="0" indent="0">
              <a:buNone/>
            </a:pPr>
            <a:r>
              <a:rPr lang="nb-NO" b="1" dirty="0"/>
              <a:t>Gjennomføring</a:t>
            </a:r>
          </a:p>
          <a:p>
            <a:pPr marL="0" indent="0">
              <a:buNone/>
            </a:pPr>
            <a:r>
              <a:rPr lang="nb-NO" dirty="0"/>
              <a:t>Forbered en pose med legoklosser til hvert elevpar. Hver pose skal inneholde legoklossene:</a:t>
            </a:r>
          </a:p>
          <a:p>
            <a:pPr marL="171450" indent="-171450"/>
            <a:r>
              <a:rPr lang="nb-NO" dirty="0"/>
              <a:t>To gule 2×2</a:t>
            </a:r>
          </a:p>
          <a:p>
            <a:pPr marL="171450" indent="-171450"/>
            <a:r>
              <a:rPr lang="nb-NO" dirty="0"/>
              <a:t>En gul 1×2</a:t>
            </a:r>
          </a:p>
          <a:p>
            <a:pPr marL="171450" indent="-171450"/>
            <a:r>
              <a:rPr lang="nb-NO" dirty="0"/>
              <a:t>En gul 2×4</a:t>
            </a:r>
          </a:p>
          <a:p>
            <a:pPr marL="171450" indent="-171450"/>
            <a:r>
              <a:rPr lang="nb-NO" dirty="0"/>
              <a:t>To røde 2×4</a:t>
            </a:r>
          </a:p>
          <a:p>
            <a:pPr marL="171450" indent="-171450"/>
            <a:r>
              <a:rPr lang="nb-NO" dirty="0"/>
              <a:t>Eventuelt: Dersom du har klistremerker av øyne kan disse klistres på hver side av den ene gule legoklossen (størrelse 2×2) slik som på bildet.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Del elevene inn i parene de skal jobbe i gjennom opplegget. Gi hvert par en pose med legoklosser. De får ett minutt på å bruke alle legoklossene i posen til å bygge en and. </a:t>
            </a:r>
          </a:p>
          <a:p>
            <a:pPr marL="0" indent="0">
              <a:buNone/>
            </a:pPr>
            <a:endParaRPr dirty="0"/>
          </a:p>
        </p:txBody>
      </p:sp>
    </p:spTree>
    <p:extLst>
      <p:ext uri="{BB962C8B-B14F-4D97-AF65-F5344CB8AC3E}">
        <p14:creationId xmlns:p14="http://schemas.microsoft.com/office/powerpoint/2010/main" val="36522804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0" dirty="0">
                <a:solidFill>
                  <a:srgbClr val="FF0000"/>
                </a:solidFill>
              </a:rPr>
              <a:t>Dette er en alternativ starter som ikke krever utstyr.</a:t>
            </a:r>
          </a:p>
          <a:p>
            <a:pPr marL="0" lvl="0" indent="0" algn="l" rtl="0">
              <a:spcBef>
                <a:spcPts val="0"/>
              </a:spcBef>
              <a:spcAft>
                <a:spcPts val="0"/>
              </a:spcAft>
              <a:buNone/>
            </a:pPr>
            <a:endParaRPr lang="nb-NO" b="1" dirty="0"/>
          </a:p>
          <a:p>
            <a:pPr marL="0" lvl="0" indent="0" algn="l" rtl="0">
              <a:spcBef>
                <a:spcPts val="0"/>
              </a:spcBef>
              <a:spcAft>
                <a:spcPts val="0"/>
              </a:spcAft>
              <a:buNone/>
            </a:pPr>
            <a:r>
              <a:rPr lang="nb-NO" b="1" dirty="0"/>
              <a:t>Hensikt</a:t>
            </a:r>
          </a:p>
          <a:p>
            <a:pPr marL="0" lvl="0" indent="0" algn="l" rtl="0">
              <a:spcBef>
                <a:spcPts val="0"/>
              </a:spcBef>
              <a:spcAft>
                <a:spcPts val="0"/>
              </a:spcAft>
              <a:buNone/>
            </a:pPr>
            <a:r>
              <a:rPr lang="nb-NO" dirty="0"/>
              <a:t>Starteren gir en morsom start på økta og gir elevene et inntrykk av hvor forskjellige </a:t>
            </a:r>
            <a:r>
              <a:rPr lang="nb-NO" dirty="0" err="1"/>
              <a:t>roboter</a:t>
            </a:r>
            <a:r>
              <a:rPr lang="nb-NO" dirty="0"/>
              <a:t> og deres funksjoner kan være.</a:t>
            </a:r>
            <a:endParaRPr lang="nb-NO" b="1" dirty="0"/>
          </a:p>
        </p:txBody>
      </p:sp>
      <p:sp>
        <p:nvSpPr>
          <p:cNvPr id="94" name="Google Shape;94;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1" dirty="0"/>
              <a:t>Gjennomføring</a:t>
            </a:r>
          </a:p>
          <a:p>
            <a:pPr marL="0" lvl="0" indent="0" algn="l" rtl="0">
              <a:spcBef>
                <a:spcPts val="0"/>
              </a:spcBef>
              <a:spcAft>
                <a:spcPts val="0"/>
              </a:spcAft>
              <a:buNone/>
            </a:pPr>
            <a:r>
              <a:rPr lang="nb-NO" dirty="0"/>
              <a:t>Del elevene inn i parene de skal jobbe i gjennom opplegget.</a:t>
            </a:r>
          </a:p>
          <a:p>
            <a:pPr marL="0" lvl="0" indent="0" algn="l" rtl="0">
              <a:spcBef>
                <a:spcPts val="0"/>
              </a:spcBef>
              <a:spcAft>
                <a:spcPts val="0"/>
              </a:spcAft>
              <a:buNone/>
            </a:pPr>
            <a:r>
              <a:rPr lang="nb-NO" dirty="0"/>
              <a:t>Gi elevparene et par minutt til å diskutere og la så de ulike elevparene får komme med sine forslag i plenum. Her er det ikke noe fasitsvar!</a:t>
            </a:r>
          </a:p>
          <a:p>
            <a:pPr marL="0" lvl="0" indent="0" algn="l" rtl="0">
              <a:spcBef>
                <a:spcPts val="0"/>
              </a:spcBef>
              <a:spcAft>
                <a:spcPts val="0"/>
              </a:spcAft>
              <a:buNone/>
            </a:pPr>
            <a:endParaRPr lang="nb-NO" dirty="0"/>
          </a:p>
          <a:p>
            <a:pPr marL="0" lvl="0" indent="0" algn="l" rtl="0">
              <a:spcBef>
                <a:spcPts val="0"/>
              </a:spcBef>
              <a:spcAft>
                <a:spcPts val="0"/>
              </a:spcAft>
              <a:buNone/>
            </a:pPr>
            <a:r>
              <a:rPr lang="nb-NO" dirty="0"/>
              <a:t>Ønsker du å bruke en annen starter? Andre startere finner du i Skaperskolens starter-bank: https://skaperskolen.no/startere/ </a:t>
            </a:r>
            <a:endParaRPr dirty="0"/>
          </a:p>
        </p:txBody>
      </p:sp>
      <p:sp>
        <p:nvSpPr>
          <p:cNvPr id="100" name="Google Shape;10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29:notes"/>
          <p:cNvSpPr txBox="1">
            <a:spLocks noGrp="1"/>
          </p:cNvSpPr>
          <p:nvPr>
            <p:ph type="body" idx="1"/>
          </p:nvPr>
        </p:nvSpPr>
        <p:spPr>
          <a:xfrm>
            <a:off x="681038" y="4722694"/>
            <a:ext cx="5448300" cy="4474131"/>
          </a:xfrm>
          <a:prstGeom prst="rect">
            <a:avLst/>
          </a:prstGeom>
        </p:spPr>
        <p:txBody>
          <a:bodyPr spcFirstLastPara="1" wrap="square" lIns="91452" tIns="91452" rIns="91452" bIns="91452" anchor="t" anchorCtr="0">
            <a:noAutofit/>
          </a:bodyPr>
          <a:lstStyle/>
          <a:p>
            <a:pPr marL="158750" marR="0" lvl="0" indent="0" algn="l" rtl="0">
              <a:lnSpc>
                <a:spcPct val="100000"/>
              </a:lnSpc>
              <a:spcBef>
                <a:spcPts val="0"/>
              </a:spcBef>
              <a:spcAft>
                <a:spcPts val="0"/>
              </a:spcAft>
              <a:buClr>
                <a:srgbClr val="000000"/>
              </a:buClr>
              <a:buSzPts val="1100"/>
              <a:buFont typeface="Arial"/>
              <a:buNone/>
            </a:pPr>
            <a:r>
              <a:rPr lang="nb-NO" b="1" dirty="0"/>
              <a:t>Hensikt</a:t>
            </a:r>
            <a:br>
              <a:rPr lang="nb-NO" b="1" dirty="0"/>
            </a:br>
            <a:r>
              <a:rPr lang="nb-NO" b="0" dirty="0"/>
              <a:t>Introdusere oppdraget til elevene.</a:t>
            </a:r>
            <a:r>
              <a:rPr lang="nb-NO" dirty="0"/>
              <a:t> </a:t>
            </a:r>
          </a:p>
          <a:p>
            <a:pPr marL="158750" marR="0" lvl="0" indent="0" algn="l" rtl="0">
              <a:lnSpc>
                <a:spcPct val="100000"/>
              </a:lnSpc>
              <a:spcBef>
                <a:spcPts val="0"/>
              </a:spcBef>
              <a:spcAft>
                <a:spcPts val="0"/>
              </a:spcAft>
              <a:buClr>
                <a:srgbClr val="000000"/>
              </a:buClr>
              <a:buSzPts val="1100"/>
              <a:buFont typeface="Arial"/>
              <a:buNone/>
            </a:pPr>
            <a:endParaRPr lang="nb-NO" b="1" dirty="0"/>
          </a:p>
          <a:p>
            <a:pPr marL="158750" lvl="0" indent="0" algn="l" rtl="0">
              <a:lnSpc>
                <a:spcPct val="100000"/>
              </a:lnSpc>
              <a:spcBef>
                <a:spcPts val="0"/>
              </a:spcBef>
              <a:spcAft>
                <a:spcPts val="0"/>
              </a:spcAft>
              <a:buSzPts val="1100"/>
              <a:buNone/>
            </a:pPr>
            <a:r>
              <a:rPr lang="nb-NO" b="1" dirty="0"/>
              <a:t>Gjennomføring</a:t>
            </a:r>
            <a:endParaRPr lang="nb-NO" dirty="0"/>
          </a:p>
          <a:p>
            <a:pPr marL="158750" lvl="0" indent="0" algn="l" rtl="0">
              <a:lnSpc>
                <a:spcPct val="100000"/>
              </a:lnSpc>
              <a:spcBef>
                <a:spcPts val="0"/>
              </a:spcBef>
              <a:spcAft>
                <a:spcPts val="0"/>
              </a:spcAft>
              <a:buSzPts val="1100"/>
              <a:buNone/>
            </a:pPr>
            <a:r>
              <a:rPr lang="nb-NO" b="0" dirty="0"/>
              <a:t>Les opp oppdraget.</a:t>
            </a:r>
          </a:p>
        </p:txBody>
      </p:sp>
      <p:sp>
        <p:nvSpPr>
          <p:cNvPr id="121" name="Google Shape;121;p29:notes"/>
          <p:cNvSpPr>
            <a:spLocks noGrp="1" noRot="1" noChangeAspect="1"/>
          </p:cNvSpPr>
          <p:nvPr>
            <p:ph type="sldImg" idx="2"/>
          </p:nvPr>
        </p:nvSpPr>
        <p:spPr>
          <a:xfrm>
            <a:off x="92075" y="746125"/>
            <a:ext cx="6626225"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rtl="0">
              <a:lnSpc>
                <a:spcPct val="100000"/>
              </a:lnSpc>
              <a:spcBef>
                <a:spcPts val="0"/>
              </a:spcBef>
              <a:spcAft>
                <a:spcPts val="0"/>
              </a:spcAft>
              <a:buClr>
                <a:srgbClr val="000000"/>
              </a:buClr>
              <a:buSzPts val="1100"/>
              <a:buFont typeface="Arial"/>
              <a:buNone/>
            </a:pPr>
            <a:r>
              <a:rPr lang="nb-NO" b="1" dirty="0"/>
              <a:t>Hensikt</a:t>
            </a:r>
            <a:br>
              <a:rPr lang="nb-NO" b="1" dirty="0"/>
            </a:br>
            <a:r>
              <a:rPr lang="nb-NO" b="0" dirty="0"/>
              <a:t>Filmen skal gi elevene en forståelse av hva robotball er og hvor de skal ende opp. Skap en forventning av storhet.</a:t>
            </a:r>
            <a:endParaRPr lang="nb-NO" dirty="0"/>
          </a:p>
          <a:p>
            <a:pPr marL="158750" lvl="0" indent="0" algn="l" rtl="0">
              <a:lnSpc>
                <a:spcPct val="100000"/>
              </a:lnSpc>
              <a:spcBef>
                <a:spcPts val="0"/>
              </a:spcBef>
              <a:spcAft>
                <a:spcPts val="0"/>
              </a:spcAft>
              <a:buSzPts val="1100"/>
              <a:buNone/>
            </a:pPr>
            <a:endParaRPr lang="nb-NO" b="1" dirty="0"/>
          </a:p>
          <a:p>
            <a:pPr marL="158750" lvl="0" indent="0" algn="l" rtl="0">
              <a:lnSpc>
                <a:spcPct val="100000"/>
              </a:lnSpc>
              <a:spcBef>
                <a:spcPts val="0"/>
              </a:spcBef>
              <a:spcAft>
                <a:spcPts val="0"/>
              </a:spcAft>
              <a:buSzPts val="1100"/>
              <a:buNone/>
            </a:pPr>
            <a:r>
              <a:rPr lang="nb-NO" b="1" dirty="0"/>
              <a:t>Gjennomføring</a:t>
            </a:r>
            <a:endParaRPr lang="nb-NO" dirty="0"/>
          </a:p>
          <a:p>
            <a:pPr marL="158750" marR="0" lvl="0" indent="0" algn="l" rtl="0">
              <a:lnSpc>
                <a:spcPct val="100000"/>
              </a:lnSpc>
              <a:spcBef>
                <a:spcPts val="0"/>
              </a:spcBef>
              <a:spcAft>
                <a:spcPts val="0"/>
              </a:spcAft>
              <a:buClr>
                <a:srgbClr val="000000"/>
              </a:buClr>
              <a:buSzPts val="1100"/>
              <a:buFont typeface="Arial"/>
              <a:buNone/>
            </a:pPr>
            <a:r>
              <a:rPr lang="nb-NO" dirty="0"/>
              <a:t>Klikk på bildet for å starte filmen som varer i 30 sek. </a:t>
            </a:r>
          </a:p>
          <a:p>
            <a:pPr marL="158750" marR="0" lvl="0" indent="0" algn="l" rtl="0">
              <a:lnSpc>
                <a:spcPct val="100000"/>
              </a:lnSpc>
              <a:spcBef>
                <a:spcPts val="0"/>
              </a:spcBef>
              <a:spcAft>
                <a:spcPts val="0"/>
              </a:spcAft>
              <a:buClr>
                <a:srgbClr val="000000"/>
              </a:buClr>
              <a:buSzPts val="1100"/>
              <a:buFont typeface="Arial"/>
              <a:buNone/>
            </a:pPr>
            <a:r>
              <a:rPr lang="nb-NO" dirty="0"/>
              <a:t>Hvis filmen ikke spilles av direkte i presentasjonen, kan du åpne den her:</a:t>
            </a:r>
            <a:br>
              <a:rPr lang="nb-NO" dirty="0"/>
            </a:br>
            <a:r>
              <a:rPr lang="nb-NO" dirty="0"/>
              <a:t>https://skaperskolen.no/robotball-film/</a:t>
            </a:r>
          </a:p>
          <a:p>
            <a:pPr marL="158750" marR="0" lvl="0" indent="0" algn="l" rtl="0">
              <a:lnSpc>
                <a:spcPct val="100000"/>
              </a:lnSpc>
              <a:spcBef>
                <a:spcPts val="0"/>
              </a:spcBef>
              <a:spcAft>
                <a:spcPts val="0"/>
              </a:spcAft>
              <a:buClr>
                <a:srgbClr val="000000"/>
              </a:buClr>
              <a:buSzPts val="1100"/>
              <a:buFont typeface="Arial"/>
              <a:buNone/>
            </a:pPr>
            <a:r>
              <a:rPr lang="nb-NO" dirty="0"/>
              <a:t>Eller bruk neste skjulte lysbilde som lenker til den.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4" name="Google Shape;114;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1" dirty="0"/>
              <a:t>Hensikt</a:t>
            </a:r>
            <a:br>
              <a:rPr lang="nb-NO" b="1" dirty="0"/>
            </a:br>
            <a:r>
              <a:rPr lang="nb-NO" b="0" dirty="0"/>
              <a:t>Filmen skal gi elevene en forståelse av hva robotball er og hvor de skal ende opp mot slutten av opplegget. Forvent storhet.</a:t>
            </a:r>
            <a:endParaRPr lang="nb-NO" dirty="0"/>
          </a:p>
          <a:p>
            <a:pPr marL="158750" marR="0" lvl="0" indent="0" algn="l" rtl="0">
              <a:lnSpc>
                <a:spcPct val="100000"/>
              </a:lnSpc>
              <a:spcBef>
                <a:spcPts val="0"/>
              </a:spcBef>
              <a:spcAft>
                <a:spcPts val="0"/>
              </a:spcAft>
              <a:buClr>
                <a:srgbClr val="000000"/>
              </a:buClr>
              <a:buSzPts val="1100"/>
              <a:buFont typeface="Arial"/>
              <a:buNone/>
            </a:pPr>
            <a:endParaRPr lang="nb-NO" b="1" dirty="0"/>
          </a:p>
          <a:p>
            <a:pPr marL="158750" lvl="0" indent="0" algn="l" rtl="0">
              <a:lnSpc>
                <a:spcPct val="100000"/>
              </a:lnSpc>
              <a:spcBef>
                <a:spcPts val="0"/>
              </a:spcBef>
              <a:spcAft>
                <a:spcPts val="0"/>
              </a:spcAft>
              <a:buSzPts val="1100"/>
              <a:buNone/>
            </a:pPr>
            <a:r>
              <a:rPr lang="nb-NO" b="1" dirty="0"/>
              <a:t>Gjennomføring</a:t>
            </a:r>
            <a:endParaRPr lang="nb-NO" dirty="0"/>
          </a:p>
          <a:p>
            <a:pPr marL="158750" marR="0" lvl="0" indent="0" algn="l" rtl="0">
              <a:lnSpc>
                <a:spcPct val="100000"/>
              </a:lnSpc>
              <a:spcBef>
                <a:spcPts val="0"/>
              </a:spcBef>
              <a:spcAft>
                <a:spcPts val="0"/>
              </a:spcAft>
              <a:buClr>
                <a:srgbClr val="000000"/>
              </a:buClr>
              <a:buSzPts val="1100"/>
              <a:buFont typeface="Arial"/>
              <a:buNone/>
            </a:pPr>
            <a:r>
              <a:rPr lang="nb-NO" dirty="0"/>
              <a:t>Klikk på bildet for å starte filmen som varer i 30 sek. Filmen ligger også her: https://skaperskolen.no/robotball-film/</a:t>
            </a:r>
          </a:p>
        </p:txBody>
      </p:sp>
    </p:spTree>
    <p:extLst>
      <p:ext uri="{BB962C8B-B14F-4D97-AF65-F5344CB8AC3E}">
        <p14:creationId xmlns:p14="http://schemas.microsoft.com/office/powerpoint/2010/main" val="1537733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cde3d214c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1" dirty="0"/>
              <a:t>Hensikt</a:t>
            </a:r>
          </a:p>
          <a:p>
            <a:pPr marL="0" lvl="0" indent="0" algn="l" rtl="0">
              <a:spcBef>
                <a:spcPts val="0"/>
              </a:spcBef>
              <a:spcAft>
                <a:spcPts val="0"/>
              </a:spcAft>
              <a:buNone/>
            </a:pPr>
            <a:r>
              <a:rPr lang="nb-NO" dirty="0"/>
              <a:t>Gjennomgå kravspesifikasjonen (som de skal få utdelt etterpå). </a:t>
            </a:r>
          </a:p>
          <a:p>
            <a:pPr marL="0" lvl="0" indent="0" algn="l" rtl="0">
              <a:spcBef>
                <a:spcPts val="0"/>
              </a:spcBef>
              <a:spcAft>
                <a:spcPts val="0"/>
              </a:spcAft>
              <a:buNone/>
            </a:pPr>
            <a:endParaRPr lang="nb-NO" dirty="0"/>
          </a:p>
          <a:p>
            <a:pPr marL="0" lvl="0" indent="0" algn="l" rtl="0">
              <a:spcBef>
                <a:spcPts val="0"/>
              </a:spcBef>
              <a:spcAft>
                <a:spcPts val="0"/>
              </a:spcAft>
              <a:buNone/>
            </a:pPr>
            <a:r>
              <a:rPr lang="nb-NO" b="1" dirty="0"/>
              <a:t>Tips</a:t>
            </a:r>
          </a:p>
          <a:p>
            <a:pPr marL="0" lvl="0" indent="0" algn="l" rtl="0">
              <a:spcBef>
                <a:spcPts val="0"/>
              </a:spcBef>
              <a:spcAft>
                <a:spcPts val="0"/>
              </a:spcAft>
              <a:buNone/>
            </a:pPr>
            <a:r>
              <a:rPr lang="nb-NO" dirty="0"/>
              <a:t>Pass på at elevene får med seg at </a:t>
            </a:r>
            <a:r>
              <a:rPr lang="nb-NO" dirty="0" err="1"/>
              <a:t>bit:bot-en</a:t>
            </a:r>
            <a:r>
              <a:rPr lang="nb-NO" dirty="0"/>
              <a:t> har en egen micro:bit og at de skal bruke en annen micro:bit som fjernkontroll.</a:t>
            </a:r>
            <a:endParaRPr dirty="0"/>
          </a:p>
        </p:txBody>
      </p:sp>
      <p:sp>
        <p:nvSpPr>
          <p:cNvPr id="132" name="Google Shape;132;gcde3d214c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1" dirty="0"/>
              <a:t>Hensikt</a:t>
            </a:r>
            <a:br>
              <a:rPr lang="nb-NO" b="1" dirty="0"/>
            </a:br>
            <a:r>
              <a:rPr lang="nb-NO" b="0" dirty="0"/>
              <a:t>Filmen forklarer hvordan radiofunksjonen til micro:bit fungerer.</a:t>
            </a:r>
            <a:r>
              <a:rPr lang="nb-NO" dirty="0"/>
              <a:t> </a:t>
            </a:r>
          </a:p>
          <a:p>
            <a:pPr marL="158750" indent="0">
              <a:buNone/>
            </a:pPr>
            <a:endParaRPr lang="nb-NO" dirty="0"/>
          </a:p>
          <a:p>
            <a:pPr marL="158750" indent="0">
              <a:buNone/>
            </a:pPr>
            <a:r>
              <a:rPr lang="nb-NO" b="1" dirty="0"/>
              <a:t>Tips</a:t>
            </a:r>
          </a:p>
          <a:p>
            <a:pPr marL="158750" indent="0">
              <a:buNone/>
            </a:pPr>
            <a:r>
              <a:rPr lang="nb-NO" dirty="0"/>
              <a:t>Har elevene jobbet med radiofunksjonen til micro:bit før, kan filmen droppes.</a:t>
            </a:r>
          </a:p>
          <a:p>
            <a:pPr marL="158750" indent="0">
              <a:buNone/>
            </a:pPr>
            <a:r>
              <a:rPr lang="nb-NO" dirty="0"/>
              <a:t>Hvis filmen ikke spilles av direkte i presentasjonen, kan du åpne den her:</a:t>
            </a:r>
          </a:p>
          <a:p>
            <a:pPr marL="158750" indent="0">
              <a:buNone/>
            </a:pPr>
            <a:r>
              <a:rPr lang="nb-NO" dirty="0"/>
              <a:t>https://www.youtube.com/watch?v=rvymAr6WqrQ</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Eller bruk neste skjulte lysbilde som lenker til den.</a:t>
            </a:r>
          </a:p>
        </p:txBody>
      </p:sp>
    </p:spTree>
    <p:extLst>
      <p:ext uri="{BB962C8B-B14F-4D97-AF65-F5344CB8AC3E}">
        <p14:creationId xmlns:p14="http://schemas.microsoft.com/office/powerpoint/2010/main" val="2109914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Klikk på bildet for å gå til filmen.</a:t>
            </a:r>
          </a:p>
        </p:txBody>
      </p:sp>
    </p:spTree>
    <p:extLst>
      <p:ext uri="{BB962C8B-B14F-4D97-AF65-F5344CB8AC3E}">
        <p14:creationId xmlns:p14="http://schemas.microsoft.com/office/powerpoint/2010/main" val="3676606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kritisk informasjon for at fjernkontrollen skal kommunisere trådløst med (riktig) robot.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nb-NO" sz="1100" b="1" dirty="0"/>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b="1" dirty="0"/>
              <a:t>Gjennomføring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Vurder om du skal presisere for elevene at det ikke er lov å bruke andres kanaler for å sabotere. Gir man den infoen risikerer man samtidig at elevene blir oppmerksomme på noe de i utgangspunktet ikke hadde tenkt på …</a:t>
            </a:r>
          </a:p>
          <a:p>
            <a:pPr marL="0" lvl="0" indent="0" algn="l" rtl="0">
              <a:lnSpc>
                <a:spcPct val="100000"/>
              </a:lnSpc>
              <a:spcBef>
                <a:spcPts val="0"/>
              </a:spcBef>
              <a:spcAft>
                <a:spcPts val="0"/>
              </a:spcAft>
              <a:buSzPts val="1100"/>
              <a:buNone/>
            </a:pPr>
            <a:endParaRPr lang="nb-NO" dirty="0"/>
          </a:p>
        </p:txBody>
      </p:sp>
      <p:sp>
        <p:nvSpPr>
          <p:cNvPr id="193" name="Google Shape;193;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cde3d214c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2" name="Google Shape;132;gcde3d214c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33951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lvl="0" indent="0" algn="l" rtl="0">
              <a:lnSpc>
                <a:spcPct val="100000"/>
              </a:lnSpc>
              <a:spcBef>
                <a:spcPts val="0"/>
              </a:spcBef>
              <a:spcAft>
                <a:spcPts val="0"/>
              </a:spcAft>
              <a:buSzPts val="1100"/>
              <a:buNone/>
            </a:pPr>
            <a:r>
              <a:rPr lang="nb-NO" dirty="0"/>
              <a:t>Elevene må bruke kravspesifikasjonen og hjelpearket for å få lagd fjernkontrollen.</a:t>
            </a:r>
          </a:p>
          <a:p>
            <a:pPr marL="0" lvl="0" indent="0" algn="l" rtl="0">
              <a:lnSpc>
                <a:spcPct val="100000"/>
              </a:lnSpc>
              <a:spcBef>
                <a:spcPts val="0"/>
              </a:spcBef>
              <a:spcAft>
                <a:spcPts val="0"/>
              </a:spcAft>
              <a:buSzPts val="1100"/>
              <a:buNone/>
            </a:pPr>
            <a:endParaRPr lang="nb-NO" dirty="0"/>
          </a:p>
          <a:p>
            <a:pPr marL="0" lvl="0" indent="0" algn="l" rtl="0">
              <a:lnSpc>
                <a:spcPct val="100000"/>
              </a:lnSpc>
              <a:spcBef>
                <a:spcPts val="0"/>
              </a:spcBef>
              <a:spcAft>
                <a:spcPts val="0"/>
              </a:spcAft>
              <a:buSzPts val="1100"/>
              <a:buNone/>
            </a:pPr>
            <a:r>
              <a:rPr lang="nb-NO" b="1" dirty="0"/>
              <a:t>Tid</a:t>
            </a:r>
          </a:p>
          <a:p>
            <a:pPr marL="0" lvl="0" indent="0" algn="l" rtl="0">
              <a:lnSpc>
                <a:spcPct val="100000"/>
              </a:lnSpc>
              <a:spcBef>
                <a:spcPts val="0"/>
              </a:spcBef>
              <a:spcAft>
                <a:spcPts val="0"/>
              </a:spcAft>
              <a:buSzPts val="1100"/>
              <a:buNone/>
            </a:pPr>
            <a:r>
              <a:rPr lang="nb-NO" dirty="0"/>
              <a:t>Forslag: 30 min</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0" i="1" dirty="0">
                <a:solidFill>
                  <a:srgbClr val="FF0000"/>
                </a:solidFill>
                <a:effectLst/>
                <a:latin typeface="RaleWay" pitchFamily="2" charset="0"/>
              </a:rPr>
              <a:t>Kritisk punkt: </a:t>
            </a:r>
            <a:r>
              <a:rPr lang="nb-NO" b="0" i="0" dirty="0">
                <a:solidFill>
                  <a:srgbClr val="333333"/>
                </a:solidFill>
                <a:effectLst/>
                <a:latin typeface="RaleWay" pitchFamily="2" charset="0"/>
              </a:rPr>
              <a:t>Når det er igjen 5 minutter, sjekk at alle elevparene har en robot som kan styres. Hvis de ikke er i mål og har rotet til programmet, gi dem ferdig program: https://makecode.microbit.org/_6jzDcbUFbCLV </a:t>
            </a:r>
            <a:endParaRPr lang="nb-NO" dirty="0"/>
          </a:p>
        </p:txBody>
      </p:sp>
      <p:sp>
        <p:nvSpPr>
          <p:cNvPr id="206" name="Google Shape;20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r>
              <a:rPr lang="nb-NO" b="1" dirty="0"/>
              <a:t>Hensikt</a:t>
            </a:r>
          </a:p>
          <a:p>
            <a:pPr marL="0" lvl="0" indent="0" algn="l" rtl="0">
              <a:lnSpc>
                <a:spcPct val="100000"/>
              </a:lnSpc>
              <a:spcBef>
                <a:spcPts val="0"/>
              </a:spcBef>
              <a:spcAft>
                <a:spcPts val="0"/>
              </a:spcAft>
              <a:buSzPts val="1100"/>
              <a:buNone/>
            </a:pPr>
            <a:r>
              <a:rPr lang="nb-NO" dirty="0"/>
              <a:t>Elevene får være med å bestemme reglene ved avstemming. Elevene har trolig ikke spilt robotball før, så det kan hende det er hensiktsmessig å endre reglene etter hvert. Da er det fint om det gjøres nye avstemninger (eller at lærer begrunner godt hvorfor det endres, f.eks. at kampene må være kortere for at det skal bli tid nok til kampene).</a:t>
            </a:r>
          </a:p>
          <a:p>
            <a:pPr marL="0" lvl="0" indent="0" algn="l" rtl="0">
              <a:lnSpc>
                <a:spcPct val="100000"/>
              </a:lnSpc>
              <a:spcBef>
                <a:spcPts val="0"/>
              </a:spcBef>
              <a:spcAft>
                <a:spcPts val="0"/>
              </a:spcAft>
              <a:buSzPts val="1100"/>
              <a:buNone/>
            </a:pPr>
            <a:r>
              <a:rPr lang="nb-NO" dirty="0"/>
              <a:t>Eksempler på andre regler det ev. kan utvides med: ball eller puck, to eller fire mål på en bane</a:t>
            </a:r>
          </a:p>
          <a:p>
            <a:pPr marL="0" lvl="0" indent="0" algn="l" rtl="0">
              <a:lnSpc>
                <a:spcPct val="100000"/>
              </a:lnSpc>
              <a:spcBef>
                <a:spcPts val="0"/>
              </a:spcBef>
              <a:spcAft>
                <a:spcPts val="0"/>
              </a:spcAft>
              <a:buSzPts val="1100"/>
              <a:buNone/>
            </a:pPr>
            <a:endParaRPr lang="nb-NO" dirty="0"/>
          </a:p>
          <a:p>
            <a:pPr marL="0" lvl="0" indent="0" algn="l" rtl="0">
              <a:lnSpc>
                <a:spcPct val="100000"/>
              </a:lnSpc>
              <a:spcBef>
                <a:spcPts val="0"/>
              </a:spcBef>
              <a:spcAft>
                <a:spcPts val="0"/>
              </a:spcAft>
              <a:buSzPts val="1100"/>
              <a:buNone/>
            </a:pPr>
            <a:r>
              <a:rPr lang="nb-NO" b="1" dirty="0"/>
              <a:t>Gjennomføring</a:t>
            </a:r>
          </a:p>
          <a:p>
            <a:pPr marL="0" lvl="0" indent="0" algn="l" rtl="0">
              <a:lnSpc>
                <a:spcPct val="100000"/>
              </a:lnSpc>
              <a:spcBef>
                <a:spcPts val="0"/>
              </a:spcBef>
              <a:spcAft>
                <a:spcPts val="0"/>
              </a:spcAft>
              <a:buSzPts val="1100"/>
              <a:buNone/>
            </a:pPr>
            <a:r>
              <a:rPr lang="nb-NO" dirty="0"/>
              <a:t>Elevene stemmer på én regel av gangen ved håndsopprekning. Det er lagt inn animasjon på de grønne boksene, slik at du kan klikke på det svaret klassen lander på.</a:t>
            </a:r>
            <a:endParaRPr dirty="0"/>
          </a:p>
        </p:txBody>
      </p:sp>
      <p:sp>
        <p:nvSpPr>
          <p:cNvPr id="258" name="Google Shape;25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no-NO" sz="1400" b="0" i="0" u="none" strike="noStrike" cap="none">
                <a:solidFill>
                  <a:srgbClr val="000000"/>
                </a:solidFill>
                <a:latin typeface="Arial"/>
                <a:ea typeface="Arial"/>
                <a:cs typeface="Arial"/>
                <a:sym typeface="Arial"/>
              </a:rPr>
              <a:t>14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45:notes"/>
          <p:cNvSpPr txBox="1">
            <a:spLocks noGrp="1"/>
          </p:cNvSpPr>
          <p:nvPr>
            <p:ph type="body" idx="1"/>
          </p:nvPr>
        </p:nvSpPr>
        <p:spPr>
          <a:xfrm>
            <a:off x="681038" y="4722694"/>
            <a:ext cx="5448300" cy="4474131"/>
          </a:xfrm>
          <a:prstGeom prst="rect">
            <a:avLst/>
          </a:prstGeom>
          <a:noFill/>
          <a:ln>
            <a:noFill/>
          </a:ln>
        </p:spPr>
        <p:txBody>
          <a:bodyPr spcFirstLastPara="1" wrap="square" lIns="91452" tIns="91452" rIns="91452" bIns="91452" anchor="t" anchorCtr="0">
            <a:noAutofit/>
          </a:bodyPr>
          <a:lstStyle/>
          <a:p>
            <a:pPr marL="0" lvl="0" indent="0" algn="l" rtl="0">
              <a:lnSpc>
                <a:spcPct val="100000"/>
              </a:lnSpc>
              <a:spcBef>
                <a:spcPts val="0"/>
              </a:spcBef>
              <a:spcAft>
                <a:spcPts val="0"/>
              </a:spcAft>
              <a:buSzPts val="1100"/>
              <a:buNone/>
            </a:pPr>
            <a:r>
              <a:rPr lang="nb-NO" b="1" i="0" dirty="0">
                <a:solidFill>
                  <a:srgbClr val="333333"/>
                </a:solidFill>
                <a:effectLst/>
                <a:latin typeface="RaleWay" pitchFamily="2" charset="0"/>
              </a:rPr>
              <a:t>Hensikt</a:t>
            </a:r>
          </a:p>
          <a:p>
            <a:pPr marL="0" lvl="0" indent="0" algn="l" rtl="0">
              <a:lnSpc>
                <a:spcPct val="100000"/>
              </a:lnSpc>
              <a:spcBef>
                <a:spcPts val="0"/>
              </a:spcBef>
              <a:spcAft>
                <a:spcPts val="0"/>
              </a:spcAft>
              <a:buSzPts val="1100"/>
              <a:buNone/>
            </a:pPr>
            <a:r>
              <a:rPr lang="nb-NO" b="0" i="0" dirty="0">
                <a:solidFill>
                  <a:srgbClr val="333333"/>
                </a:solidFill>
                <a:effectLst/>
                <a:latin typeface="RaleWay" pitchFamily="2" charset="0"/>
              </a:rPr>
              <a:t>Ved at hvert lag har flere </a:t>
            </a:r>
            <a:r>
              <a:rPr lang="nb-NO" b="0" i="0" dirty="0" err="1">
                <a:solidFill>
                  <a:srgbClr val="333333"/>
                </a:solidFill>
                <a:effectLst/>
                <a:latin typeface="RaleWay" pitchFamily="2" charset="0"/>
              </a:rPr>
              <a:t>roboter</a:t>
            </a:r>
            <a:r>
              <a:rPr lang="nb-NO" b="0" i="0" dirty="0">
                <a:solidFill>
                  <a:srgbClr val="333333"/>
                </a:solidFill>
                <a:effectLst/>
                <a:latin typeface="RaleWay" pitchFamily="2" charset="0"/>
              </a:rPr>
              <a:t> utvides mulighetene for samarbeid og ulike strategier/roller.</a:t>
            </a:r>
          </a:p>
          <a:p>
            <a:pPr marL="0" lvl="0" indent="0" algn="l" rtl="0">
              <a:lnSpc>
                <a:spcPct val="100000"/>
              </a:lnSpc>
              <a:spcBef>
                <a:spcPts val="0"/>
              </a:spcBef>
              <a:spcAft>
                <a:spcPts val="0"/>
              </a:spcAft>
              <a:buSzPts val="1100"/>
              <a:buNone/>
            </a:pPr>
            <a:endParaRPr lang="nb-NO" b="1" i="0" dirty="0">
              <a:solidFill>
                <a:srgbClr val="333333"/>
              </a:solidFill>
              <a:effectLst/>
              <a:latin typeface="RaleWay" pitchFamily="2" charset="0"/>
            </a:endParaRPr>
          </a:p>
          <a:p>
            <a:pPr marL="0" lvl="0" indent="0" algn="l" rtl="0">
              <a:lnSpc>
                <a:spcPct val="100000"/>
              </a:lnSpc>
              <a:spcBef>
                <a:spcPts val="0"/>
              </a:spcBef>
              <a:spcAft>
                <a:spcPts val="0"/>
              </a:spcAft>
              <a:buSzPts val="1100"/>
              <a:buNone/>
            </a:pPr>
            <a:r>
              <a:rPr lang="nb-NO" b="1" i="0" dirty="0">
                <a:solidFill>
                  <a:srgbClr val="333333"/>
                </a:solidFill>
                <a:effectLst/>
                <a:latin typeface="RaleWay" pitchFamily="2" charset="0"/>
              </a:rPr>
              <a:t>Gjennomføring</a:t>
            </a:r>
          </a:p>
          <a:p>
            <a:pPr marL="0" lvl="0" indent="0" algn="l" rtl="0">
              <a:lnSpc>
                <a:spcPct val="100000"/>
              </a:lnSpc>
              <a:spcBef>
                <a:spcPts val="0"/>
              </a:spcBef>
              <a:spcAft>
                <a:spcPts val="0"/>
              </a:spcAft>
              <a:buSzPts val="1100"/>
              <a:buNone/>
            </a:pPr>
            <a:r>
              <a:rPr lang="nb-NO" b="0" i="0" dirty="0">
                <a:solidFill>
                  <a:srgbClr val="333333"/>
                </a:solidFill>
                <a:effectLst/>
                <a:latin typeface="RaleWay" pitchFamily="2" charset="0"/>
              </a:rPr>
              <a:t>Del elevparene inn i lag. </a:t>
            </a:r>
            <a:r>
              <a:rPr lang="nb-NO" dirty="0"/>
              <a:t>Ett lag består i utgangspunktet av to elevgrupper og hvert lag har to (eller flere) </a:t>
            </a:r>
            <a:r>
              <a:rPr lang="nb-NO" dirty="0" err="1"/>
              <a:t>roboter</a:t>
            </a:r>
            <a:r>
              <a:rPr lang="nb-NO" dirty="0"/>
              <a:t>. Det er lurt å ha tenkt gjennom på forhånd antall lag ut fra antallet elever, antallet </a:t>
            </a:r>
            <a:r>
              <a:rPr lang="nb-NO" dirty="0" err="1"/>
              <a:t>roboter</a:t>
            </a:r>
            <a:r>
              <a:rPr lang="nb-NO" dirty="0"/>
              <a:t> dere har og passende kampoppsett.</a:t>
            </a:r>
          </a:p>
          <a:p>
            <a:pPr marL="0" lvl="0" indent="0" algn="l" rtl="0">
              <a:lnSpc>
                <a:spcPct val="100000"/>
              </a:lnSpc>
              <a:spcBef>
                <a:spcPts val="0"/>
              </a:spcBef>
              <a:spcAft>
                <a:spcPts val="0"/>
              </a:spcAft>
              <a:buSzPts val="1100"/>
              <a:buNone/>
            </a:pPr>
            <a:r>
              <a:rPr lang="nb-NO" b="0" i="0" dirty="0">
                <a:solidFill>
                  <a:srgbClr val="333333"/>
                </a:solidFill>
                <a:effectLst/>
                <a:latin typeface="RaleWay" pitchFamily="2" charset="0"/>
              </a:rPr>
              <a:t>Det er viktig at det blir klart for elevene at lagets to </a:t>
            </a:r>
            <a:r>
              <a:rPr lang="nb-NO" b="0" i="0" dirty="0" err="1">
                <a:solidFill>
                  <a:srgbClr val="333333"/>
                </a:solidFill>
                <a:effectLst/>
                <a:latin typeface="RaleWay" pitchFamily="2" charset="0"/>
              </a:rPr>
              <a:t>roboter</a:t>
            </a:r>
            <a:r>
              <a:rPr lang="nb-NO" b="0" i="0" dirty="0">
                <a:solidFill>
                  <a:srgbClr val="333333"/>
                </a:solidFill>
                <a:effectLst/>
                <a:latin typeface="RaleWay" pitchFamily="2" charset="0"/>
              </a:rPr>
              <a:t> godt kan ha ulikt ekstrautstyr.</a:t>
            </a:r>
          </a:p>
        </p:txBody>
      </p:sp>
      <p:sp>
        <p:nvSpPr>
          <p:cNvPr id="318" name="Google Shape;318;p45:notes"/>
          <p:cNvSpPr>
            <a:spLocks noGrp="1" noRot="1" noChangeAspect="1"/>
          </p:cNvSpPr>
          <p:nvPr>
            <p:ph type="sldImg" idx="2"/>
          </p:nvPr>
        </p:nvSpPr>
        <p:spPr>
          <a:xfrm>
            <a:off x="92075" y="746125"/>
            <a:ext cx="6626225" cy="37274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nb-NO" b="1" dirty="0"/>
              <a:t>Hensikt</a:t>
            </a:r>
          </a:p>
          <a:p>
            <a:pPr marL="158750" indent="0">
              <a:buNone/>
            </a:pPr>
            <a:r>
              <a:rPr lang="nb-NO" dirty="0"/>
              <a:t>Når man spiller robotball består hvert lag av to </a:t>
            </a:r>
            <a:r>
              <a:rPr lang="nb-NO" dirty="0" err="1"/>
              <a:t>roboter</a:t>
            </a:r>
            <a:r>
              <a:rPr lang="nb-NO" dirty="0"/>
              <a:t>. Dette åpner for samarbeid, ulike strategier og morsomme løsninger. </a:t>
            </a:r>
          </a:p>
          <a:p>
            <a:pPr marL="158750" indent="0">
              <a:buNone/>
            </a:pPr>
            <a:endParaRPr lang="nb-NO" dirty="0"/>
          </a:p>
          <a:p>
            <a:pPr marL="158750" indent="0">
              <a:buNone/>
            </a:pPr>
            <a:r>
              <a:rPr lang="nb-NO" b="1" dirty="0"/>
              <a:t>Gjennomføring</a:t>
            </a:r>
          </a:p>
          <a:p>
            <a:pPr marL="158750" indent="0">
              <a:buNone/>
            </a:pPr>
            <a:r>
              <a:rPr lang="nb-NO" dirty="0"/>
              <a:t>Fargene i tabellen tilsvarer fargen på lysene til de ulike </a:t>
            </a:r>
            <a:r>
              <a:rPr lang="nb-NO" dirty="0" err="1"/>
              <a:t>robotene</a:t>
            </a:r>
            <a:r>
              <a:rPr lang="nb-NO" dirty="0"/>
              <a:t>. F.eks. vil både robot 3 og 4 ha gule lys.</a:t>
            </a:r>
          </a:p>
          <a:p>
            <a:pPr marL="158750" indent="0">
              <a:buNone/>
            </a:pPr>
            <a:r>
              <a:rPr lang="nb-NO" dirty="0"/>
              <a:t>Tabellen viser 10 ulike lag (40 elever).</a:t>
            </a:r>
          </a:p>
        </p:txBody>
      </p:sp>
    </p:spTree>
    <p:extLst>
      <p:ext uri="{BB962C8B-B14F-4D97-AF65-F5344CB8AC3E}">
        <p14:creationId xmlns:p14="http://schemas.microsoft.com/office/powerpoint/2010/main" val="24584465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3:notes"/>
          <p:cNvSpPr txBox="1">
            <a:spLocks noGrp="1"/>
          </p:cNvSpPr>
          <p:nvPr>
            <p:ph type="body" idx="1"/>
          </p:nvPr>
        </p:nvSpPr>
        <p:spPr>
          <a:xfrm>
            <a:off x="669734" y="5634435"/>
            <a:ext cx="5357869" cy="4609991"/>
          </a:xfrm>
          <a:prstGeom prst="rect">
            <a:avLst/>
          </a:prstGeom>
        </p:spPr>
        <p:txBody>
          <a:bodyPr spcFirstLastPara="1" wrap="square" lIns="91452" tIns="45714" rIns="91452" bIns="45714" anchor="t" anchorCtr="0">
            <a:noAutofit/>
          </a:bodyPr>
          <a:lstStyle/>
          <a:p>
            <a:pPr marL="0" indent="0">
              <a:lnSpc>
                <a:spcPct val="90000"/>
              </a:lnSpc>
              <a:buSzPts val="2800"/>
              <a:buNone/>
            </a:pPr>
            <a:r>
              <a:rPr lang="en-GB" b="1" dirty="0">
                <a:latin typeface="Century Gothic" panose="020B0502020202020204" pitchFamily="34" charset="0"/>
              </a:rPr>
              <a:t>Her </a:t>
            </a:r>
            <a:r>
              <a:rPr lang="en-GB" b="1" dirty="0" err="1">
                <a:latin typeface="Century Gothic" panose="020B0502020202020204" pitchFamily="34" charset="0"/>
              </a:rPr>
              <a:t>kan</a:t>
            </a:r>
            <a:r>
              <a:rPr lang="en-GB" b="1" dirty="0">
                <a:latin typeface="Century Gothic" panose="020B0502020202020204" pitchFamily="34" charset="0"/>
              </a:rPr>
              <a:t> det passe å ta pause/</a:t>
            </a:r>
            <a:r>
              <a:rPr lang="en-GB" b="1" dirty="0" err="1">
                <a:latin typeface="Century Gothic" panose="020B0502020202020204" pitchFamily="34" charset="0"/>
              </a:rPr>
              <a:t>lunsj</a:t>
            </a:r>
            <a:r>
              <a:rPr lang="en-GB" b="1" dirty="0">
                <a:latin typeface="Century Gothic" panose="020B0502020202020204" pitchFamily="34" charset="0"/>
              </a:rPr>
              <a:t> I </a:t>
            </a:r>
            <a:r>
              <a:rPr lang="en-GB" b="1" dirty="0" err="1">
                <a:latin typeface="Century Gothic" panose="020B0502020202020204" pitchFamily="34" charset="0"/>
              </a:rPr>
              <a:t>opplegget</a:t>
            </a:r>
            <a:r>
              <a:rPr lang="en-GB" b="1" dirty="0">
                <a:latin typeface="Century Gothic" panose="020B0502020202020204" pitchFamily="34" charset="0"/>
              </a:rPr>
              <a:t>. </a:t>
            </a:r>
            <a:r>
              <a:rPr lang="en-GB" b="1" dirty="0" err="1">
                <a:latin typeface="Century Gothic" panose="020B0502020202020204" pitchFamily="34" charset="0"/>
              </a:rPr>
              <a:t>Etterpå</a:t>
            </a:r>
            <a:r>
              <a:rPr lang="en-GB" b="1" dirty="0">
                <a:latin typeface="Century Gothic" panose="020B0502020202020204" pitchFamily="34" charset="0"/>
              </a:rPr>
              <a:t> </a:t>
            </a:r>
            <a:r>
              <a:rPr lang="en-GB" b="1" dirty="0" err="1">
                <a:latin typeface="Century Gothic" panose="020B0502020202020204" pitchFamily="34" charset="0"/>
              </a:rPr>
              <a:t>kan</a:t>
            </a:r>
            <a:r>
              <a:rPr lang="en-GB" b="1" dirty="0">
                <a:latin typeface="Century Gothic" panose="020B0502020202020204" pitchFamily="34" charset="0"/>
              </a:rPr>
              <a:t> </a:t>
            </a:r>
            <a:r>
              <a:rPr lang="en-GB" b="1" dirty="0" err="1">
                <a:latin typeface="Century Gothic" panose="020B0502020202020204" pitchFamily="34" charset="0"/>
              </a:rPr>
              <a:t>dere</a:t>
            </a:r>
            <a:r>
              <a:rPr lang="en-GB" b="1" dirty="0">
                <a:latin typeface="Century Gothic" panose="020B0502020202020204" pitchFamily="34" charset="0"/>
              </a:rPr>
              <a:t> </a:t>
            </a:r>
            <a:r>
              <a:rPr lang="en-GB" b="1" dirty="0" err="1">
                <a:latin typeface="Century Gothic" panose="020B0502020202020204" pitchFamily="34" charset="0"/>
              </a:rPr>
              <a:t>begynne</a:t>
            </a:r>
            <a:r>
              <a:rPr lang="en-GB" b="1" dirty="0">
                <a:latin typeface="Century Gothic" panose="020B0502020202020204" pitchFamily="34" charset="0"/>
              </a:rPr>
              <a:t> </a:t>
            </a:r>
            <a:r>
              <a:rPr lang="en-GB" b="1" dirty="0" err="1">
                <a:latin typeface="Century Gothic" panose="020B0502020202020204" pitchFamily="34" charset="0"/>
              </a:rPr>
              <a:t>på</a:t>
            </a:r>
            <a:r>
              <a:rPr lang="en-GB" b="1" dirty="0">
                <a:latin typeface="Century Gothic" panose="020B0502020202020204" pitchFamily="34" charset="0"/>
              </a:rPr>
              <a:t> med </a:t>
            </a:r>
            <a:r>
              <a:rPr lang="en-GB" b="1" dirty="0" err="1">
                <a:latin typeface="Century Gothic" panose="020B0502020202020204" pitchFamily="34" charset="0"/>
              </a:rPr>
              <a:t>en</a:t>
            </a:r>
            <a:r>
              <a:rPr lang="en-GB" b="1" dirty="0">
                <a:latin typeface="Century Gothic" panose="020B0502020202020204" pitchFamily="34" charset="0"/>
              </a:rPr>
              <a:t> starter.</a:t>
            </a:r>
          </a:p>
          <a:p>
            <a:pPr marL="0" indent="0">
              <a:lnSpc>
                <a:spcPct val="90000"/>
              </a:lnSpc>
              <a:buSzPts val="2800"/>
              <a:buNone/>
            </a:pPr>
            <a:endParaRPr lang="en-GB" b="1" dirty="0">
              <a:latin typeface="Century Gothic" panose="020B0502020202020204" pitchFamily="34" charset="0"/>
            </a:endParaRPr>
          </a:p>
          <a:p>
            <a:pPr marL="0" indent="0">
              <a:lnSpc>
                <a:spcPct val="90000"/>
              </a:lnSpc>
              <a:buSzPts val="2800"/>
              <a:buNone/>
            </a:pPr>
            <a:r>
              <a:rPr lang="en-GB" b="1" dirty="0" err="1">
                <a:latin typeface="Century Gothic" panose="020B0502020202020204" pitchFamily="34" charset="0"/>
              </a:rPr>
              <a:t>Tid</a:t>
            </a:r>
            <a:r>
              <a:rPr lang="en-GB" b="1" dirty="0">
                <a:latin typeface="Century Gothic" panose="020B0502020202020204" pitchFamily="34" charset="0"/>
              </a:rPr>
              <a:t>: </a:t>
            </a:r>
            <a:r>
              <a:rPr lang="en-GB" b="0" dirty="0">
                <a:latin typeface="Century Gothic" panose="020B0502020202020204" pitchFamily="34" charset="0"/>
              </a:rPr>
              <a:t>5 min</a:t>
            </a:r>
          </a:p>
          <a:p>
            <a:pPr marL="0" indent="0">
              <a:lnSpc>
                <a:spcPct val="90000"/>
              </a:lnSpc>
              <a:buSzPts val="2800"/>
              <a:buNone/>
            </a:pPr>
            <a:endParaRPr lang="en-GB" b="1" dirty="0">
              <a:latin typeface="Century Gothic" panose="020B0502020202020204" pitchFamily="34" charset="0"/>
            </a:endParaRPr>
          </a:p>
          <a:p>
            <a:pPr marL="0" indent="0">
              <a:lnSpc>
                <a:spcPct val="90000"/>
              </a:lnSpc>
              <a:buSzPts val="2800"/>
              <a:buNone/>
            </a:pPr>
            <a:r>
              <a:rPr lang="en-GB" b="1" dirty="0" err="1">
                <a:latin typeface="Century Gothic" panose="020B0502020202020204" pitchFamily="34" charset="0"/>
              </a:rPr>
              <a:t>Hensikt</a:t>
            </a:r>
            <a:r>
              <a:rPr lang="en-GB" b="1" dirty="0">
                <a:latin typeface="Century Gothic" panose="020B0502020202020204" pitchFamily="34" charset="0"/>
              </a:rPr>
              <a:t>:</a:t>
            </a:r>
          </a:p>
          <a:p>
            <a:pPr marL="0" indent="0">
              <a:lnSpc>
                <a:spcPct val="90000"/>
              </a:lnSpc>
              <a:buSzPts val="2800"/>
              <a:buNone/>
            </a:pPr>
            <a:r>
              <a:rPr lang="en-GB" b="0" dirty="0" err="1">
                <a:latin typeface="Century Gothic" panose="020B0502020202020204" pitchFamily="34" charset="0"/>
              </a:rPr>
              <a:t>Danne</a:t>
            </a:r>
            <a:r>
              <a:rPr lang="en-GB" b="0" dirty="0">
                <a:latin typeface="Century Gothic" panose="020B0502020202020204" pitchFamily="34" charset="0"/>
              </a:rPr>
              <a:t> </a:t>
            </a:r>
            <a:r>
              <a:rPr lang="en-GB" b="0" dirty="0" err="1">
                <a:latin typeface="Century Gothic" panose="020B0502020202020204" pitchFamily="34" charset="0"/>
              </a:rPr>
              <a:t>grunnlaget</a:t>
            </a:r>
            <a:r>
              <a:rPr lang="en-GB" b="0" dirty="0">
                <a:latin typeface="Century Gothic" panose="020B0502020202020204" pitchFamily="34" charset="0"/>
              </a:rPr>
              <a:t> for et </a:t>
            </a:r>
            <a:r>
              <a:rPr lang="en-GB" b="0" dirty="0" err="1">
                <a:latin typeface="Century Gothic" panose="020B0502020202020204" pitchFamily="34" charset="0"/>
              </a:rPr>
              <a:t>godt</a:t>
            </a:r>
            <a:r>
              <a:rPr lang="en-GB" b="0" dirty="0">
                <a:latin typeface="Century Gothic" panose="020B0502020202020204" pitchFamily="34" charset="0"/>
              </a:rPr>
              <a:t> </a:t>
            </a:r>
            <a:r>
              <a:rPr lang="en-GB" b="0" dirty="0" err="1">
                <a:latin typeface="Century Gothic" panose="020B0502020202020204" pitchFamily="34" charset="0"/>
              </a:rPr>
              <a:t>samarbeid</a:t>
            </a:r>
            <a:r>
              <a:rPr lang="en-GB" b="0" dirty="0">
                <a:latin typeface="Century Gothic" panose="020B0502020202020204" pitchFamily="34" charset="0"/>
              </a:rPr>
              <a:t> </a:t>
            </a:r>
            <a:r>
              <a:rPr lang="en-GB" b="0" dirty="0" err="1">
                <a:latin typeface="Century Gothic" panose="020B0502020202020204" pitchFamily="34" charset="0"/>
              </a:rPr>
              <a:t>på</a:t>
            </a:r>
            <a:r>
              <a:rPr lang="en-GB" b="0" dirty="0">
                <a:latin typeface="Century Gothic" panose="020B0502020202020204" pitchFamily="34" charset="0"/>
              </a:rPr>
              <a:t> </a:t>
            </a:r>
            <a:r>
              <a:rPr lang="en-GB" b="0" dirty="0" err="1">
                <a:latin typeface="Century Gothic" panose="020B0502020202020204" pitchFamily="34" charset="0"/>
              </a:rPr>
              <a:t>gruppa</a:t>
            </a:r>
            <a:r>
              <a:rPr lang="en-GB" b="0" dirty="0">
                <a:latin typeface="Century Gothic" panose="020B0502020202020204" pitchFamily="34" charset="0"/>
              </a:rPr>
              <a:t>.</a:t>
            </a:r>
          </a:p>
          <a:p>
            <a:pPr marL="0" indent="0">
              <a:lnSpc>
                <a:spcPct val="90000"/>
              </a:lnSpc>
              <a:buSzPts val="2800"/>
              <a:buNone/>
            </a:pPr>
            <a:endParaRPr lang="en-GB" b="1" dirty="0">
              <a:latin typeface="Century Gothic" panose="020B0502020202020204" pitchFamily="34" charset="0"/>
            </a:endParaRPr>
          </a:p>
          <a:p>
            <a:pPr marL="0" indent="0">
              <a:lnSpc>
                <a:spcPct val="90000"/>
              </a:lnSpc>
              <a:buSzPts val="2800"/>
              <a:buNone/>
            </a:pPr>
            <a:r>
              <a:rPr lang="en-GB" b="1" dirty="0" err="1">
                <a:latin typeface="Century Gothic" panose="020B0502020202020204" pitchFamily="34" charset="0"/>
              </a:rPr>
              <a:t>Gjennomføring</a:t>
            </a:r>
            <a:r>
              <a:rPr lang="en-GB" b="1" dirty="0">
                <a:latin typeface="Century Gothic" panose="020B0502020202020204" pitchFamily="34" charset="0"/>
              </a:rPr>
              <a:t>:</a:t>
            </a:r>
            <a:endParaRPr lang="en-GB" dirty="0">
              <a:latin typeface="Century Gothic" panose="020B0502020202020204" pitchFamily="34" charset="0"/>
            </a:endParaRPr>
          </a:p>
          <a:p>
            <a:pPr marL="228669" indent="-228669">
              <a:lnSpc>
                <a:spcPct val="90000"/>
              </a:lnSpc>
              <a:buSzPts val="2800"/>
              <a:buChar char="•"/>
            </a:pPr>
            <a:endParaRPr lang="en-GB" dirty="0">
              <a:latin typeface="Century Gothic" panose="020B0502020202020204" pitchFamily="34" charset="0"/>
            </a:endParaRPr>
          </a:p>
          <a:p>
            <a:pPr marL="228669" indent="-228669">
              <a:lnSpc>
                <a:spcPct val="90000"/>
              </a:lnSpc>
              <a:buSzPts val="2800"/>
              <a:buChar char="•"/>
            </a:pPr>
            <a:r>
              <a:rPr lang="en-GB" dirty="0">
                <a:latin typeface="Century Gothic" panose="020B0502020202020204" pitchFamily="34" charset="0"/>
              </a:rPr>
              <a:t>I </a:t>
            </a:r>
            <a:r>
              <a:rPr lang="en-GB" dirty="0" err="1">
                <a:latin typeface="Century Gothic" panose="020B0502020202020204" pitchFamily="34" charset="0"/>
              </a:rPr>
              <a:t>grupper</a:t>
            </a:r>
            <a:r>
              <a:rPr lang="en-GB" dirty="0">
                <a:latin typeface="Century Gothic" panose="020B0502020202020204" pitchFamily="34" charset="0"/>
              </a:rPr>
              <a:t> </a:t>
            </a:r>
            <a:r>
              <a:rPr lang="en-GB" dirty="0" err="1">
                <a:latin typeface="Century Gothic" panose="020B0502020202020204" pitchFamily="34" charset="0"/>
              </a:rPr>
              <a:t>på</a:t>
            </a:r>
            <a:r>
              <a:rPr lang="en-GB" dirty="0">
                <a:latin typeface="Century Gothic" panose="020B0502020202020204" pitchFamily="34" charset="0"/>
              </a:rPr>
              <a:t> </a:t>
            </a:r>
            <a:r>
              <a:rPr lang="en-GB" dirty="0" err="1">
                <a:latin typeface="Century Gothic" panose="020B0502020202020204" pitchFamily="34" charset="0"/>
              </a:rPr>
              <a:t>tre</a:t>
            </a:r>
            <a:r>
              <a:rPr lang="en-GB" dirty="0">
                <a:latin typeface="Century Gothic" panose="020B0502020202020204" pitchFamily="34" charset="0"/>
              </a:rPr>
              <a:t> </a:t>
            </a:r>
            <a:r>
              <a:rPr lang="en-GB" dirty="0" err="1">
                <a:latin typeface="Century Gothic" panose="020B0502020202020204" pitchFamily="34" charset="0"/>
              </a:rPr>
              <a:t>velges</a:t>
            </a:r>
            <a:r>
              <a:rPr lang="en-GB" dirty="0">
                <a:latin typeface="Century Gothic" panose="020B0502020202020204" pitchFamily="34" charset="0"/>
              </a:rPr>
              <a:t> </a:t>
            </a:r>
            <a:r>
              <a:rPr lang="en-GB" dirty="0" err="1">
                <a:latin typeface="Century Gothic" panose="020B0502020202020204" pitchFamily="34" charset="0"/>
              </a:rPr>
              <a:t>en</a:t>
            </a:r>
            <a:r>
              <a:rPr lang="en-GB" dirty="0">
                <a:latin typeface="Century Gothic" panose="020B0502020202020204" pitchFamily="34" charset="0"/>
              </a:rPr>
              <a:t> </a:t>
            </a:r>
            <a:r>
              <a:rPr lang="en-GB" dirty="0" err="1">
                <a:latin typeface="Century Gothic" panose="020B0502020202020204" pitchFamily="34" charset="0"/>
              </a:rPr>
              <a:t>byggmester</a:t>
            </a:r>
            <a:r>
              <a:rPr lang="en-GB" dirty="0">
                <a:latin typeface="Century Gothic" panose="020B0502020202020204" pitchFamily="34" charset="0"/>
              </a:rPr>
              <a:t>. </a:t>
            </a:r>
          </a:p>
          <a:p>
            <a:pPr marL="228669" indent="-228669">
              <a:lnSpc>
                <a:spcPct val="90000"/>
              </a:lnSpc>
              <a:spcBef>
                <a:spcPts val="1000"/>
              </a:spcBef>
              <a:buSzPts val="2800"/>
              <a:buChar char="•"/>
            </a:pPr>
            <a:r>
              <a:rPr lang="en-GB" dirty="0" err="1">
                <a:latin typeface="Century Gothic" panose="020B0502020202020204" pitchFamily="34" charset="0"/>
              </a:rPr>
              <a:t>Byggmesteren</a:t>
            </a:r>
            <a:r>
              <a:rPr lang="en-GB" dirty="0">
                <a:latin typeface="Century Gothic" panose="020B0502020202020204" pitchFamily="34" charset="0"/>
              </a:rPr>
              <a:t> er den </a:t>
            </a:r>
            <a:r>
              <a:rPr lang="en-GB" dirty="0" err="1">
                <a:latin typeface="Century Gothic" panose="020B0502020202020204" pitchFamily="34" charset="0"/>
              </a:rPr>
              <a:t>som</a:t>
            </a:r>
            <a:r>
              <a:rPr lang="en-GB" dirty="0">
                <a:latin typeface="Century Gothic" panose="020B0502020202020204" pitchFamily="34" charset="0"/>
              </a:rPr>
              <a:t> </a:t>
            </a:r>
            <a:r>
              <a:rPr lang="en-GB" dirty="0" err="1">
                <a:latin typeface="Century Gothic" panose="020B0502020202020204" pitchFamily="34" charset="0"/>
              </a:rPr>
              <a:t>skal</a:t>
            </a:r>
            <a:r>
              <a:rPr lang="en-GB" dirty="0">
                <a:latin typeface="Century Gothic" panose="020B0502020202020204" pitchFamily="34" charset="0"/>
              </a:rPr>
              <a:t> </a:t>
            </a:r>
            <a:r>
              <a:rPr lang="en-GB" dirty="0" err="1">
                <a:latin typeface="Century Gothic" panose="020B0502020202020204" pitchFamily="34" charset="0"/>
              </a:rPr>
              <a:t>pusle</a:t>
            </a:r>
            <a:r>
              <a:rPr lang="en-GB" dirty="0">
                <a:latin typeface="Century Gothic" panose="020B0502020202020204" pitchFamily="34" charset="0"/>
              </a:rPr>
              <a:t> </a:t>
            </a:r>
            <a:r>
              <a:rPr lang="en-GB" dirty="0" err="1">
                <a:latin typeface="Century Gothic" panose="020B0502020202020204" pitchFamily="34" charset="0"/>
              </a:rPr>
              <a:t>puslespillet</a:t>
            </a:r>
            <a:r>
              <a:rPr lang="en-GB" dirty="0">
                <a:latin typeface="Century Gothic" panose="020B0502020202020204" pitchFamily="34" charset="0"/>
              </a:rPr>
              <a:t>, </a:t>
            </a:r>
            <a:r>
              <a:rPr lang="en-GB" dirty="0" err="1">
                <a:latin typeface="Century Gothic" panose="020B0502020202020204" pitchFamily="34" charset="0"/>
              </a:rPr>
              <a:t>og</a:t>
            </a:r>
            <a:r>
              <a:rPr lang="en-GB" dirty="0">
                <a:latin typeface="Century Gothic" panose="020B0502020202020204" pitchFamily="34" charset="0"/>
              </a:rPr>
              <a:t> </a:t>
            </a:r>
            <a:r>
              <a:rPr lang="en-GB" dirty="0" err="1">
                <a:latin typeface="Century Gothic" panose="020B0502020202020204" pitchFamily="34" charset="0"/>
              </a:rPr>
              <a:t>har</a:t>
            </a:r>
            <a:r>
              <a:rPr lang="en-GB" dirty="0">
                <a:latin typeface="Century Gothic" panose="020B0502020202020204" pitchFamily="34" charset="0"/>
              </a:rPr>
              <a:t> bind for </a:t>
            </a:r>
            <a:r>
              <a:rPr lang="en-GB" dirty="0" err="1">
                <a:latin typeface="Century Gothic" panose="020B0502020202020204" pitchFamily="34" charset="0"/>
              </a:rPr>
              <a:t>øynene</a:t>
            </a:r>
            <a:r>
              <a:rPr lang="en-GB" dirty="0">
                <a:latin typeface="Century Gothic" panose="020B0502020202020204" pitchFamily="34" charset="0"/>
              </a:rPr>
              <a:t>. </a:t>
            </a:r>
          </a:p>
          <a:p>
            <a:pPr marL="228669" indent="-228669">
              <a:lnSpc>
                <a:spcPct val="90000"/>
              </a:lnSpc>
              <a:spcBef>
                <a:spcPts val="1000"/>
              </a:spcBef>
              <a:buSzPts val="2800"/>
              <a:buChar char="•"/>
            </a:pPr>
            <a:r>
              <a:rPr lang="en-GB" dirty="0">
                <a:latin typeface="Century Gothic" panose="020B0502020202020204" pitchFamily="34" charset="0"/>
              </a:rPr>
              <a:t>De to </a:t>
            </a:r>
            <a:r>
              <a:rPr lang="en-GB" dirty="0" err="1">
                <a:latin typeface="Century Gothic" panose="020B0502020202020204" pitchFamily="34" charset="0"/>
              </a:rPr>
              <a:t>andre</a:t>
            </a:r>
            <a:r>
              <a:rPr lang="en-GB" dirty="0">
                <a:latin typeface="Century Gothic" panose="020B0502020202020204" pitchFamily="34" charset="0"/>
              </a:rPr>
              <a:t> </a:t>
            </a:r>
            <a:r>
              <a:rPr lang="en-GB" dirty="0" err="1">
                <a:latin typeface="Century Gothic" panose="020B0502020202020204" pitchFamily="34" charset="0"/>
              </a:rPr>
              <a:t>på</a:t>
            </a:r>
            <a:r>
              <a:rPr lang="en-GB" dirty="0">
                <a:latin typeface="Century Gothic" panose="020B0502020202020204" pitchFamily="34" charset="0"/>
              </a:rPr>
              <a:t> </a:t>
            </a:r>
            <a:r>
              <a:rPr lang="en-GB" dirty="0" err="1">
                <a:latin typeface="Century Gothic" panose="020B0502020202020204" pitchFamily="34" charset="0"/>
              </a:rPr>
              <a:t>gruppen</a:t>
            </a:r>
            <a:r>
              <a:rPr lang="en-GB" dirty="0">
                <a:latin typeface="Century Gothic" panose="020B0502020202020204" pitchFamily="34" charset="0"/>
              </a:rPr>
              <a:t> </a:t>
            </a:r>
            <a:r>
              <a:rPr lang="en-GB" dirty="0" err="1">
                <a:latin typeface="Century Gothic" panose="020B0502020202020204" pitchFamily="34" charset="0"/>
              </a:rPr>
              <a:t>skal</a:t>
            </a:r>
            <a:r>
              <a:rPr lang="en-GB" dirty="0">
                <a:latin typeface="Century Gothic" panose="020B0502020202020204" pitchFamily="34" charset="0"/>
              </a:rPr>
              <a:t> </a:t>
            </a:r>
            <a:r>
              <a:rPr lang="en-GB" dirty="0" err="1">
                <a:latin typeface="Century Gothic" panose="020B0502020202020204" pitchFamily="34" charset="0"/>
              </a:rPr>
              <a:t>gi</a:t>
            </a:r>
            <a:r>
              <a:rPr lang="en-GB" dirty="0">
                <a:latin typeface="Century Gothic" panose="020B0502020202020204" pitchFamily="34" charset="0"/>
              </a:rPr>
              <a:t> </a:t>
            </a:r>
            <a:r>
              <a:rPr lang="en-GB" dirty="0" err="1">
                <a:latin typeface="Century Gothic" panose="020B0502020202020204" pitchFamily="34" charset="0"/>
              </a:rPr>
              <a:t>instruksjoner</a:t>
            </a:r>
            <a:r>
              <a:rPr lang="en-GB" dirty="0">
                <a:latin typeface="Century Gothic" panose="020B0502020202020204" pitchFamily="34" charset="0"/>
              </a:rPr>
              <a:t> </a:t>
            </a:r>
            <a:r>
              <a:rPr lang="en-GB" dirty="0" err="1">
                <a:latin typeface="Century Gothic" panose="020B0502020202020204" pitchFamily="34" charset="0"/>
              </a:rPr>
              <a:t>til</a:t>
            </a:r>
            <a:r>
              <a:rPr lang="en-GB" dirty="0">
                <a:latin typeface="Century Gothic" panose="020B0502020202020204" pitchFamily="34" charset="0"/>
              </a:rPr>
              <a:t> </a:t>
            </a:r>
            <a:r>
              <a:rPr lang="en-GB" dirty="0" err="1">
                <a:latin typeface="Century Gothic" panose="020B0502020202020204" pitchFamily="34" charset="0"/>
              </a:rPr>
              <a:t>byggmesteren</a:t>
            </a:r>
            <a:r>
              <a:rPr lang="en-GB" dirty="0">
                <a:latin typeface="Century Gothic" panose="020B0502020202020204" pitchFamily="34" charset="0"/>
              </a:rPr>
              <a:t> om </a:t>
            </a:r>
            <a:r>
              <a:rPr lang="en-GB" dirty="0" err="1">
                <a:latin typeface="Century Gothic" panose="020B0502020202020204" pitchFamily="34" charset="0"/>
              </a:rPr>
              <a:t>hvordan</a:t>
            </a:r>
            <a:r>
              <a:rPr lang="en-GB" dirty="0">
                <a:latin typeface="Century Gothic" panose="020B0502020202020204" pitchFamily="34" charset="0"/>
              </a:rPr>
              <a:t> </a:t>
            </a:r>
            <a:r>
              <a:rPr lang="en-GB" dirty="0" err="1">
                <a:latin typeface="Century Gothic" panose="020B0502020202020204" pitchFamily="34" charset="0"/>
              </a:rPr>
              <a:t>han</a:t>
            </a:r>
            <a:r>
              <a:rPr lang="en-GB" dirty="0">
                <a:latin typeface="Century Gothic" panose="020B0502020202020204" pitchFamily="34" charset="0"/>
              </a:rPr>
              <a:t> </a:t>
            </a:r>
            <a:r>
              <a:rPr lang="en-GB" dirty="0" err="1">
                <a:latin typeface="Century Gothic" panose="020B0502020202020204" pitchFamily="34" charset="0"/>
              </a:rPr>
              <a:t>eller</a:t>
            </a:r>
            <a:r>
              <a:rPr lang="en-GB" dirty="0">
                <a:latin typeface="Century Gothic" panose="020B0502020202020204" pitchFamily="34" charset="0"/>
              </a:rPr>
              <a:t> </a:t>
            </a:r>
            <a:r>
              <a:rPr lang="en-GB" dirty="0" err="1">
                <a:latin typeface="Century Gothic" panose="020B0502020202020204" pitchFamily="34" charset="0"/>
              </a:rPr>
              <a:t>hun</a:t>
            </a:r>
            <a:r>
              <a:rPr lang="en-GB" dirty="0">
                <a:latin typeface="Century Gothic" panose="020B0502020202020204" pitchFamily="34" charset="0"/>
              </a:rPr>
              <a:t> </a:t>
            </a:r>
            <a:r>
              <a:rPr lang="en-GB" dirty="0" err="1">
                <a:latin typeface="Century Gothic" panose="020B0502020202020204" pitchFamily="34" charset="0"/>
              </a:rPr>
              <a:t>skal</a:t>
            </a:r>
            <a:r>
              <a:rPr lang="en-GB" dirty="0">
                <a:latin typeface="Century Gothic" panose="020B0502020202020204" pitchFamily="34" charset="0"/>
              </a:rPr>
              <a:t> </a:t>
            </a:r>
            <a:r>
              <a:rPr lang="en-GB" dirty="0" err="1">
                <a:latin typeface="Century Gothic" panose="020B0502020202020204" pitchFamily="34" charset="0"/>
              </a:rPr>
              <a:t>pusle</a:t>
            </a:r>
            <a:r>
              <a:rPr lang="en-GB" dirty="0">
                <a:latin typeface="Century Gothic" panose="020B0502020202020204" pitchFamily="34" charset="0"/>
              </a:rPr>
              <a:t> </a:t>
            </a:r>
            <a:r>
              <a:rPr lang="en-GB" dirty="0" err="1">
                <a:latin typeface="Century Gothic" panose="020B0502020202020204" pitchFamily="34" charset="0"/>
              </a:rPr>
              <a:t>sammen</a:t>
            </a:r>
            <a:r>
              <a:rPr lang="en-GB" dirty="0">
                <a:latin typeface="Century Gothic" panose="020B0502020202020204" pitchFamily="34" charset="0"/>
              </a:rPr>
              <a:t> </a:t>
            </a:r>
            <a:r>
              <a:rPr lang="en-GB" dirty="0" err="1">
                <a:latin typeface="Century Gothic" panose="020B0502020202020204" pitchFamily="34" charset="0"/>
              </a:rPr>
              <a:t>puslespillet</a:t>
            </a:r>
            <a:r>
              <a:rPr lang="en-GB" dirty="0">
                <a:latin typeface="Century Gothic" panose="020B0502020202020204" pitchFamily="34" charset="0"/>
              </a:rPr>
              <a:t>.</a:t>
            </a:r>
          </a:p>
          <a:p>
            <a:pPr marL="0" indent="0">
              <a:lnSpc>
                <a:spcPct val="90000"/>
              </a:lnSpc>
              <a:spcBef>
                <a:spcPts val="1000"/>
              </a:spcBef>
              <a:buSzPts val="2800"/>
              <a:buNone/>
            </a:pPr>
            <a:endParaRPr lang="en-GB" b="1" dirty="0">
              <a:latin typeface="Century Gothic" panose="020B0502020202020204" pitchFamily="34" charset="0"/>
            </a:endParaRPr>
          </a:p>
          <a:p>
            <a:pPr marL="0" indent="0">
              <a:lnSpc>
                <a:spcPct val="90000"/>
              </a:lnSpc>
              <a:spcBef>
                <a:spcPts val="1000"/>
              </a:spcBef>
              <a:buSzPts val="2800"/>
              <a:buNone/>
            </a:pPr>
            <a:r>
              <a:rPr lang="en-GB" b="1" dirty="0">
                <a:latin typeface="Century Gothic" panose="020B0502020202020204" pitchFamily="34" charset="0"/>
              </a:rPr>
              <a:t>Tips: </a:t>
            </a:r>
            <a:r>
              <a:rPr lang="en-GB" b="0" dirty="0">
                <a:latin typeface="Century Gothic" panose="020B0502020202020204" pitchFamily="34" charset="0"/>
              </a:rPr>
              <a:t>Bruk et </a:t>
            </a:r>
            <a:r>
              <a:rPr lang="en-GB" b="0" dirty="0" err="1">
                <a:latin typeface="Century Gothic" panose="020B0502020202020204" pitchFamily="34" charset="0"/>
              </a:rPr>
              <a:t>puslespill</a:t>
            </a:r>
            <a:r>
              <a:rPr lang="en-GB" b="0" dirty="0">
                <a:latin typeface="Century Gothic" panose="020B0502020202020204" pitchFamily="34" charset="0"/>
              </a:rPr>
              <a:t> med 9 </a:t>
            </a:r>
            <a:r>
              <a:rPr lang="en-GB" b="0" dirty="0" err="1">
                <a:latin typeface="Century Gothic" panose="020B0502020202020204" pitchFamily="34" charset="0"/>
              </a:rPr>
              <a:t>brikker</a:t>
            </a:r>
            <a:r>
              <a:rPr lang="en-GB" b="0" dirty="0">
                <a:latin typeface="Century Gothic" panose="020B0502020202020204" pitchFamily="34" charset="0"/>
              </a:rPr>
              <a:t>.</a:t>
            </a:r>
          </a:p>
        </p:txBody>
      </p:sp>
      <p:sp>
        <p:nvSpPr>
          <p:cNvPr id="107" name="Google Shape;107;p3:notes"/>
          <p:cNvSpPr>
            <a:spLocks noGrp="1" noRot="1" noChangeAspect="1"/>
          </p:cNvSpPr>
          <p:nvPr>
            <p:ph type="sldImg" idx="2"/>
          </p:nvPr>
        </p:nvSpPr>
        <p:spPr>
          <a:xfrm>
            <a:off x="-163513" y="1463675"/>
            <a:ext cx="7023101" cy="39512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1" dirty="0"/>
              <a:t>Hensikt</a:t>
            </a:r>
          </a:p>
          <a:p>
            <a:pPr marL="0" lvl="0" indent="0" algn="l" rtl="0">
              <a:spcBef>
                <a:spcPts val="0"/>
              </a:spcBef>
              <a:spcAft>
                <a:spcPts val="0"/>
              </a:spcAft>
              <a:buNone/>
            </a:pPr>
            <a:r>
              <a:rPr lang="nb-NO" dirty="0"/>
              <a:t>Gi elevene noen forslag som enten kan brukes direkte eller som inspirasjon for egne valg.</a:t>
            </a:r>
          </a:p>
        </p:txBody>
      </p:sp>
      <p:sp>
        <p:nvSpPr>
          <p:cNvPr id="359" name="Google Shape;359;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Google Shape;373;p4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p:txBody>
      </p:sp>
      <p:sp>
        <p:nvSpPr>
          <p:cNvPr id="374" name="Google Shape;374;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4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1" name="Google Shape;381;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88" name="Google Shape;388;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4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Gjennomføring</a:t>
            </a:r>
          </a:p>
          <a:p>
            <a:pPr marL="0" lvl="0" indent="0" algn="l" rtl="0">
              <a:lnSpc>
                <a:spcPct val="100000"/>
              </a:lnSpc>
              <a:spcBef>
                <a:spcPts val="0"/>
              </a:spcBef>
              <a:spcAft>
                <a:spcPts val="0"/>
              </a:spcAft>
              <a:buSzPts val="1100"/>
              <a:buNone/>
            </a:pPr>
            <a:r>
              <a:rPr lang="nb-NO" dirty="0"/>
              <a:t>Fortell at/hvor du vil legge fram instruksjonsarkene etterpå.</a:t>
            </a:r>
            <a:endParaRPr dirty="0"/>
          </a:p>
        </p:txBody>
      </p:sp>
      <p:sp>
        <p:nvSpPr>
          <p:cNvPr id="368" name="Google Shape;368;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grunnleggende informasjon om servoer hvis elevene ikke allerede har brukt slike.</a:t>
            </a:r>
          </a:p>
        </p:txBody>
      </p:sp>
      <p:sp>
        <p:nvSpPr>
          <p:cNvPr id="162" name="Google Shape;16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viktig informasjon om hvordan servoer kobles til </a:t>
            </a:r>
            <a:r>
              <a:rPr lang="nb-NO" sz="1100" dirty="0" err="1"/>
              <a:t>bit:bot-en</a:t>
            </a:r>
            <a:r>
              <a:rPr lang="nb-NO" sz="1100" dirty="0"/>
              <a:t>. (Info står også i elevheftet)</a:t>
            </a:r>
          </a:p>
        </p:txBody>
      </p:sp>
      <p:sp>
        <p:nvSpPr>
          <p:cNvPr id="169" name="Google Shape;169;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cde3d214c2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viktig informasjon om hvordan servoer kan styres av fjernkontroll. (Info står også i elevheftet)</a:t>
            </a:r>
          </a:p>
        </p:txBody>
      </p:sp>
      <p:sp>
        <p:nvSpPr>
          <p:cNvPr id="132" name="Google Shape;132;gcde3d214c2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53896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nb-NO" b="1" dirty="0"/>
              <a:t>Hensikt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100" dirty="0"/>
              <a:t>Fremheve viktig informasjon om hvordan servoer kan styres av fjernkontroll. (Info står også i elevheftet)</a:t>
            </a:r>
          </a:p>
        </p:txBody>
      </p:sp>
      <p:sp>
        <p:nvSpPr>
          <p:cNvPr id="177" name="Google Shape;17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indent="0">
              <a:buNone/>
            </a:pPr>
            <a:r>
              <a:rPr lang="nb-NO" b="1" dirty="0"/>
              <a:t>Gjennomføring</a:t>
            </a:r>
          </a:p>
          <a:p>
            <a:pPr marL="158750" indent="0">
              <a:buNone/>
            </a:pPr>
            <a:r>
              <a:rPr lang="nb-NO" dirty="0"/>
              <a:t>Fortell at/hvor du vil legge ut instruksjonsheftet.</a:t>
            </a:r>
          </a:p>
        </p:txBody>
      </p:sp>
    </p:spTree>
    <p:extLst>
      <p:ext uri="{BB962C8B-B14F-4D97-AF65-F5344CB8AC3E}">
        <p14:creationId xmlns:p14="http://schemas.microsoft.com/office/powerpoint/2010/main" val="3585213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1" i="0" dirty="0">
                <a:solidFill>
                  <a:srgbClr val="333333"/>
                </a:solidFill>
                <a:effectLst/>
                <a:latin typeface="RaleWay" pitchFamily="2" charset="0"/>
              </a:rPr>
              <a:t>Gjennomføring</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b="0" i="0" dirty="0">
                <a:solidFill>
                  <a:srgbClr val="333333"/>
                </a:solidFill>
                <a:effectLst/>
                <a:latin typeface="RaleWay" pitchFamily="2" charset="0"/>
              </a:rPr>
              <a:t>Elevene jobber. Assisterer dem og minn om tidsfrister.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Bidra til leken og trygg atmosfære: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dirty="0"/>
              <a:t>- gi rom for feiling og utprøving</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nb-NO" dirty="0"/>
              <a:t>- oppmuntre til annerledes tenking og delingskultur (balanser konkurranseelementet)</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nb-NO" dirty="0"/>
              <a:t>Fortell elevene at de får mulighet til å videreutvikle og reparere </a:t>
            </a:r>
            <a:r>
              <a:rPr lang="nb-NO" dirty="0" err="1"/>
              <a:t>robotene</a:t>
            </a:r>
            <a:r>
              <a:rPr lang="nb-NO" dirty="0"/>
              <a:t> før runde 2</a:t>
            </a:r>
          </a:p>
        </p:txBody>
      </p:sp>
      <p:sp>
        <p:nvSpPr>
          <p:cNvPr id="401" name="Google Shape;401;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fontAlgn="base">
              <a:buFont typeface="Arial" panose="020B0604020202020204" pitchFamily="34" charset="0"/>
              <a:buNone/>
            </a:pPr>
            <a:r>
              <a:rPr lang="nb-NO" b="1" i="0" dirty="0">
                <a:solidFill>
                  <a:srgbClr val="333333"/>
                </a:solidFill>
                <a:effectLst/>
                <a:latin typeface="RaleWay" pitchFamily="2" charset="0"/>
              </a:rPr>
              <a:t>Gjennomføring</a:t>
            </a:r>
          </a:p>
          <a:p>
            <a:pPr marL="158750" indent="0" algn="l" fontAlgn="base">
              <a:buFont typeface="Arial" panose="020B0604020202020204" pitchFamily="34" charset="0"/>
              <a:buNone/>
            </a:pPr>
            <a:r>
              <a:rPr lang="nb-NO" b="0" i="0" dirty="0">
                <a:solidFill>
                  <a:srgbClr val="333333"/>
                </a:solidFill>
                <a:effectLst/>
                <a:latin typeface="RaleWay" pitchFamily="2" charset="0"/>
              </a:rPr>
              <a:t>Her er det mange muligheter for kampoppsett etter hvor mye tid dere har. Men et lag trenger ikke spille mer enn én til to kamper før de har mulighet til å forbedre </a:t>
            </a:r>
            <a:r>
              <a:rPr lang="nb-NO" b="0" i="0" dirty="0" err="1">
                <a:solidFill>
                  <a:srgbClr val="333333"/>
                </a:solidFill>
                <a:effectLst/>
                <a:latin typeface="RaleWay" pitchFamily="2" charset="0"/>
              </a:rPr>
              <a:t>robotene</a:t>
            </a:r>
            <a:r>
              <a:rPr lang="nb-NO" b="0" i="0" dirty="0">
                <a:solidFill>
                  <a:srgbClr val="333333"/>
                </a:solidFill>
                <a:effectLst/>
                <a:latin typeface="RaleWay" pitchFamily="2" charset="0"/>
              </a:rPr>
              <a:t>.</a:t>
            </a:r>
          </a:p>
          <a:p>
            <a:pPr marL="158750" indent="0" algn="l" fontAlgn="base">
              <a:buFont typeface="Arial" panose="020B0604020202020204" pitchFamily="34" charset="0"/>
              <a:buNone/>
            </a:pPr>
            <a:endParaRPr lang="nb-NO" b="0" i="0" dirty="0">
              <a:solidFill>
                <a:srgbClr val="333333"/>
              </a:solidFill>
              <a:effectLst/>
              <a:latin typeface="RaleWay" pitchFamily="2" charset="0"/>
            </a:endParaRPr>
          </a:p>
          <a:p>
            <a:pPr marL="158750" indent="0" algn="l" fontAlgn="base">
              <a:buFont typeface="Arial" panose="020B0604020202020204" pitchFamily="34" charset="0"/>
              <a:buNone/>
            </a:pPr>
            <a:r>
              <a:rPr lang="nb-NO" b="0" i="0" dirty="0">
                <a:solidFill>
                  <a:srgbClr val="333333"/>
                </a:solidFill>
                <a:effectLst/>
                <a:latin typeface="RaleWay" pitchFamily="2" charset="0"/>
              </a:rPr>
              <a:t>Merk at det er mulig å styre andre gruppers </a:t>
            </a:r>
            <a:r>
              <a:rPr lang="nb-NO" b="0" i="0" dirty="0" err="1">
                <a:solidFill>
                  <a:srgbClr val="333333"/>
                </a:solidFill>
                <a:effectLst/>
                <a:latin typeface="RaleWay" pitchFamily="2" charset="0"/>
              </a:rPr>
              <a:t>roboter</a:t>
            </a:r>
            <a:r>
              <a:rPr lang="nb-NO" b="0" i="0" dirty="0">
                <a:solidFill>
                  <a:srgbClr val="333333"/>
                </a:solidFill>
                <a:effectLst/>
                <a:latin typeface="RaleWay" pitchFamily="2" charset="0"/>
              </a:rPr>
              <a:t> hvis du vet hvilken radiogruppe de er innstilt på. For å forhindre kreativ sabotasje i kampene kan det være lurt å forsikre seg om at alle som ikke er med har lagt fra seg sine micro:bit.</a:t>
            </a:r>
          </a:p>
          <a:p>
            <a:pPr marL="0" lvl="0" indent="0" algn="l" rtl="0">
              <a:spcBef>
                <a:spcPts val="0"/>
              </a:spcBef>
              <a:spcAft>
                <a:spcPts val="0"/>
              </a:spcAft>
              <a:buNone/>
            </a:pPr>
            <a:endParaRPr dirty="0"/>
          </a:p>
        </p:txBody>
      </p:sp>
      <p:sp>
        <p:nvSpPr>
          <p:cNvPr id="416" name="Google Shape;416;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nb-NO" b="1" dirty="0"/>
              <a:t>Hensikt</a:t>
            </a:r>
          </a:p>
          <a:p>
            <a:pPr marL="0" lvl="0" indent="0" algn="l" rtl="0">
              <a:spcBef>
                <a:spcPts val="0"/>
              </a:spcBef>
              <a:spcAft>
                <a:spcPts val="0"/>
              </a:spcAft>
              <a:buNone/>
            </a:pPr>
            <a:r>
              <a:rPr lang="nb-NO" b="0" dirty="0"/>
              <a:t>Framheve at teknologi videreutvikles og forbedres basert på erfaring og testing.</a:t>
            </a:r>
          </a:p>
          <a:p>
            <a:pPr marL="0" lvl="0" indent="0" algn="l" rtl="0">
              <a:spcBef>
                <a:spcPts val="0"/>
              </a:spcBef>
              <a:spcAft>
                <a:spcPts val="0"/>
              </a:spcAft>
              <a:buNone/>
            </a:pPr>
            <a:endParaRPr lang="nb-NO" b="1" dirty="0"/>
          </a:p>
          <a:p>
            <a:pPr marL="0" lvl="0" indent="0" algn="l" rtl="0">
              <a:spcBef>
                <a:spcPts val="0"/>
              </a:spcBef>
              <a:spcAft>
                <a:spcPts val="0"/>
              </a:spcAft>
              <a:buNone/>
            </a:pPr>
            <a:r>
              <a:rPr lang="nb-NO" b="1" dirty="0"/>
              <a:t>Gjennomføring</a:t>
            </a:r>
          </a:p>
          <a:p>
            <a:pPr marL="0" lvl="0" indent="0" algn="l" rtl="0">
              <a:spcBef>
                <a:spcPts val="0"/>
              </a:spcBef>
              <a:spcAft>
                <a:spcPts val="0"/>
              </a:spcAft>
              <a:buNone/>
            </a:pPr>
            <a:r>
              <a:rPr lang="nb-NO" dirty="0"/>
              <a:t>Gi elevene en tidsramme på hvor lang tid de har til å forbedre </a:t>
            </a:r>
            <a:r>
              <a:rPr lang="nb-NO" dirty="0" err="1"/>
              <a:t>robotene</a:t>
            </a:r>
            <a:r>
              <a:rPr lang="nb-NO" dirty="0"/>
              <a:t> før de skal spille nye kamper.</a:t>
            </a:r>
            <a:endParaRPr dirty="0"/>
          </a:p>
        </p:txBody>
      </p:sp>
      <p:sp>
        <p:nvSpPr>
          <p:cNvPr id="416" name="Google Shape;416;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55582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lgn="l" fontAlgn="base">
              <a:buFont typeface="Arial" panose="020B0604020202020204" pitchFamily="34" charset="0"/>
              <a:buNone/>
            </a:pPr>
            <a:r>
              <a:rPr lang="nb-NO" b="1" i="0" dirty="0">
                <a:solidFill>
                  <a:srgbClr val="333333"/>
                </a:solidFill>
                <a:effectLst/>
                <a:latin typeface="RaleWay" pitchFamily="2" charset="0"/>
              </a:rPr>
              <a:t>Gjennomføring</a:t>
            </a:r>
          </a:p>
          <a:p>
            <a:pPr marL="158750" indent="0" algn="l" fontAlgn="base">
              <a:buFont typeface="Arial" panose="020B0604020202020204" pitchFamily="34" charset="0"/>
              <a:buNone/>
            </a:pPr>
            <a:r>
              <a:rPr lang="nb-NO" b="0" i="0" dirty="0">
                <a:solidFill>
                  <a:srgbClr val="333333"/>
                </a:solidFill>
                <a:effectLst/>
                <a:latin typeface="RaleWay" pitchFamily="2" charset="0"/>
              </a:rPr>
              <a:t>Fortsett turneringen.</a:t>
            </a:r>
          </a:p>
        </p:txBody>
      </p:sp>
      <p:sp>
        <p:nvSpPr>
          <p:cNvPr id="416" name="Google Shape;416;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940322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4"/>
        <p:cNvGrpSpPr/>
        <p:nvPr/>
      </p:nvGrpSpPr>
      <p:grpSpPr>
        <a:xfrm>
          <a:off x="0" y="0"/>
          <a:ext cx="0" cy="0"/>
          <a:chOff x="0" y="0"/>
          <a:chExt cx="0" cy="0"/>
        </a:xfrm>
      </p:grpSpPr>
      <p:sp>
        <p:nvSpPr>
          <p:cNvPr id="415" name="Google Shape;415;p54:notes"/>
          <p:cNvSpPr txBox="1">
            <a:spLocks noGrp="1"/>
          </p:cNvSpPr>
          <p:nvPr>
            <p:ph type="body" idx="1"/>
          </p:nvPr>
        </p:nvSpPr>
        <p:spPr>
          <a:xfrm>
            <a:off x="681038" y="4722694"/>
            <a:ext cx="5448300" cy="4474131"/>
          </a:xfrm>
          <a:prstGeom prst="rect">
            <a:avLst/>
          </a:prstGeom>
        </p:spPr>
        <p:txBody>
          <a:bodyPr spcFirstLastPara="1" wrap="square" lIns="91452" tIns="91452" rIns="91452" bIns="91452" anchor="t" anchorCtr="0">
            <a:noAutofit/>
          </a:bodyPr>
          <a:lstStyle/>
          <a:p>
            <a:pPr marL="0" indent="0">
              <a:buNone/>
            </a:pPr>
            <a:endParaRPr dirty="0"/>
          </a:p>
        </p:txBody>
      </p:sp>
      <p:sp>
        <p:nvSpPr>
          <p:cNvPr id="416" name="Google Shape;416;p54:notes"/>
          <p:cNvSpPr>
            <a:spLocks noGrp="1" noRot="1" noChangeAspect="1"/>
          </p:cNvSpPr>
          <p:nvPr>
            <p:ph type="sldImg" idx="2"/>
          </p:nvPr>
        </p:nvSpPr>
        <p:spPr>
          <a:xfrm>
            <a:off x="92075" y="746125"/>
            <a:ext cx="6626225" cy="372745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1575542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381000" y="685800"/>
            <a:ext cx="6096000" cy="3429000"/>
          </a:xfrm>
        </p:spPr>
      </p:sp>
      <p:sp>
        <p:nvSpPr>
          <p:cNvPr id="3" name="Plassholder for notat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800" b="1" dirty="0">
                <a:effectLst/>
                <a:latin typeface="Century Gothic" panose="020B0502020202020204" pitchFamily="34" charset="0"/>
                <a:ea typeface="Century Gothic" panose="020B0502020202020204" pitchFamily="34" charset="0"/>
                <a:cs typeface="Century Gothic" panose="020B0502020202020204" pitchFamily="34" charset="0"/>
              </a:rPr>
              <a:t>Hensikt</a:t>
            </a:r>
          </a:p>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nb-NO" sz="1800" dirty="0">
                <a:effectLst/>
                <a:latin typeface="Century Gothic" panose="020B0502020202020204" pitchFamily="34" charset="0"/>
                <a:ea typeface="Century Gothic" panose="020B0502020202020204" pitchFamily="34" charset="0"/>
                <a:cs typeface="Century Gothic" panose="020B0502020202020204" pitchFamily="34" charset="0"/>
              </a:rPr>
              <a:t>Elevene blir i større grad bevisste sin rolle i samarbeidet, sine styrker og svakheter, samt hvilke deler av prosessen de likte mer eller mindre. </a:t>
            </a:r>
          </a:p>
          <a:p>
            <a:pPr marL="158750" indent="0">
              <a:buNone/>
            </a:pPr>
            <a:endParaRPr lang="nb-NO" dirty="0"/>
          </a:p>
          <a:p>
            <a:pPr marL="158750" indent="0">
              <a:buNone/>
            </a:pPr>
            <a:r>
              <a:rPr lang="nb-NO" b="1" dirty="0"/>
              <a:t>Gjennomføring</a:t>
            </a:r>
          </a:p>
          <a:p>
            <a:pPr marL="158750" indent="0">
              <a:buNone/>
            </a:pPr>
            <a:r>
              <a:rPr lang="nb-NO" sz="1100" dirty="0">
                <a:effectLst/>
                <a:latin typeface="Century Gothic" panose="020B0502020202020204" pitchFamily="34" charset="0"/>
                <a:ea typeface="Century Gothic" panose="020B0502020202020204" pitchFamily="34" charset="0"/>
                <a:cs typeface="Century Gothic" panose="020B0502020202020204" pitchFamily="34" charset="0"/>
              </a:rPr>
              <a:t>Prioriter å sette av tid på slutten til denne refleksjonen rundt opplevelsen. Bruk gjerne tenk-par-del / IPG der elevene først noterer seg noen stikkord når de sitter alene.</a:t>
            </a:r>
            <a:endParaRPr lang="nb-NO" dirty="0"/>
          </a:p>
        </p:txBody>
      </p:sp>
    </p:spTree>
    <p:extLst>
      <p:ext uri="{BB962C8B-B14F-4D97-AF65-F5344CB8AC3E}">
        <p14:creationId xmlns:p14="http://schemas.microsoft.com/office/powerpoint/2010/main" val="3875842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tellysbilde" type="title">
  <p:cSld name="TITLE">
    <p:spTree>
      <p:nvGrpSpPr>
        <p:cNvPr id="1" name="Shape 17"/>
        <p:cNvGrpSpPr/>
        <p:nvPr/>
      </p:nvGrpSpPr>
      <p:grpSpPr>
        <a:xfrm>
          <a:off x="0" y="0"/>
          <a:ext cx="0" cy="0"/>
          <a:chOff x="0" y="0"/>
          <a:chExt cx="0" cy="0"/>
        </a:xfrm>
      </p:grpSpPr>
      <p:sp>
        <p:nvSpPr>
          <p:cNvPr id="18" name="Google Shape;18;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SzPts val="2400"/>
              <a:buNone/>
              <a:defRPr sz="2400">
                <a:latin typeface="Century Gothic" panose="020B0502020202020204" pitchFamily="34" charset="0"/>
              </a:defRPr>
            </a:lvl1pPr>
            <a:lvl2pPr lvl="1" algn="ctr">
              <a:lnSpc>
                <a:spcPct val="90000"/>
              </a:lnSpc>
              <a:spcBef>
                <a:spcPts val="500"/>
              </a:spcBef>
              <a:spcAft>
                <a:spcPts val="0"/>
              </a:spcAft>
              <a:buSzPts val="2000"/>
              <a:buNone/>
              <a:defRPr sz="2000"/>
            </a:lvl2pPr>
            <a:lvl3pPr lvl="2" algn="ctr">
              <a:lnSpc>
                <a:spcPct val="90000"/>
              </a:lnSpc>
              <a:spcBef>
                <a:spcPts val="500"/>
              </a:spcBef>
              <a:spcAft>
                <a:spcPts val="0"/>
              </a:spcAft>
              <a:buSzPts val="1800"/>
              <a:buNone/>
              <a:defRPr sz="1800"/>
            </a:lvl3pPr>
            <a:lvl4pPr lvl="3" algn="ctr">
              <a:lnSpc>
                <a:spcPct val="90000"/>
              </a:lnSpc>
              <a:spcBef>
                <a:spcPts val="500"/>
              </a:spcBef>
              <a:spcAft>
                <a:spcPts val="0"/>
              </a:spcAft>
              <a:buSzPts val="1600"/>
              <a:buNone/>
              <a:defRPr sz="1600"/>
            </a:lvl4pPr>
            <a:lvl5pPr lvl="4" algn="ctr">
              <a:lnSpc>
                <a:spcPct val="90000"/>
              </a:lnSpc>
              <a:spcBef>
                <a:spcPts val="500"/>
              </a:spcBef>
              <a:spcAft>
                <a:spcPts val="0"/>
              </a:spcAft>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14"/>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no-NO"/>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innhold" type="obj">
  <p:cSld name="OBJECT">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33" name="Google Shape;33;p15"/>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34" name="Google Shape;34;p15"/>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35"/>
        <p:cNvGrpSpPr/>
        <p:nvPr/>
      </p:nvGrpSpPr>
      <p:grpSpPr>
        <a:xfrm>
          <a:off x="0" y="0"/>
          <a:ext cx="0" cy="0"/>
          <a:chOff x="0" y="0"/>
          <a:chExt cx="0" cy="0"/>
        </a:xfrm>
      </p:grpSpPr>
      <p:sp>
        <p:nvSpPr>
          <p:cNvPr id="36" name="Google Shape;36;p16"/>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37" name="Google Shape;37;p16"/>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38" name="Google Shape;38;p16"/>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ammenligning" type="twoTxTwoObj">
  <p:cSld name="TWO_OBJECTS_WITH_TEXT">
    <p:spTree>
      <p:nvGrpSpPr>
        <p:cNvPr id="1" name="Shape 39"/>
        <p:cNvGrpSpPr/>
        <p:nvPr/>
      </p:nvGrpSpPr>
      <p:grpSpPr>
        <a:xfrm>
          <a:off x="0" y="0"/>
          <a:ext cx="0" cy="0"/>
          <a:chOff x="0" y="0"/>
          <a:chExt cx="0" cy="0"/>
        </a:xfrm>
      </p:grpSpPr>
      <p:sp>
        <p:nvSpPr>
          <p:cNvPr id="40" name="Google Shape;40;p19"/>
          <p:cNvSpPr txBox="1">
            <a:spLocks noGrp="1"/>
          </p:cNvSpPr>
          <p:nvPr>
            <p:ph type="title"/>
          </p:nvPr>
        </p:nvSpPr>
        <p:spPr>
          <a:xfrm>
            <a:off x="839788" y="153556"/>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400"/>
              <a:buFont typeface="Calibri"/>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1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atin typeface="Century Gothic" panose="020B0502020202020204" pitchFamily="34" charset="0"/>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1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1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SzPts val="2400"/>
              <a:buNone/>
              <a:defRPr sz="2400" b="1">
                <a:latin typeface="Century Gothic" panose="020B0502020202020204" pitchFamily="34" charset="0"/>
              </a:defRPr>
            </a:lvl1pPr>
            <a:lvl2pPr marL="914400" lvl="1" indent="-228600" algn="l">
              <a:lnSpc>
                <a:spcPct val="90000"/>
              </a:lnSpc>
              <a:spcBef>
                <a:spcPts val="500"/>
              </a:spcBef>
              <a:spcAft>
                <a:spcPts val="0"/>
              </a:spcAft>
              <a:buSzPts val="2000"/>
              <a:buNone/>
              <a:defRPr sz="2000" b="1"/>
            </a:lvl2pPr>
            <a:lvl3pPr marL="1371600" lvl="2" indent="-228600" algn="l">
              <a:lnSpc>
                <a:spcPct val="90000"/>
              </a:lnSpc>
              <a:spcBef>
                <a:spcPts val="500"/>
              </a:spcBef>
              <a:spcAft>
                <a:spcPts val="0"/>
              </a:spcAft>
              <a:buSzPts val="1800"/>
              <a:buNone/>
              <a:defRPr sz="1800" b="1"/>
            </a:lvl3pPr>
            <a:lvl4pPr marL="1828800" lvl="3" indent="-228600" algn="l">
              <a:lnSpc>
                <a:spcPct val="90000"/>
              </a:lnSpc>
              <a:spcBef>
                <a:spcPts val="500"/>
              </a:spcBef>
              <a:spcAft>
                <a:spcPts val="0"/>
              </a:spcAft>
              <a:buSzPts val="1600"/>
              <a:buNone/>
              <a:defRPr sz="1600" b="1"/>
            </a:lvl4pPr>
            <a:lvl5pPr marL="2286000" lvl="4" indent="-228600" algn="l">
              <a:lnSpc>
                <a:spcPct val="90000"/>
              </a:lnSpc>
              <a:spcBef>
                <a:spcPts val="500"/>
              </a:spcBef>
              <a:spcAft>
                <a:spcPts val="0"/>
              </a:spcAft>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4" name="Google Shape;44;p1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 name="Google Shape;45;p19"/>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46" name="Google Shape;46;p19"/>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47" name="Google Shape;47;p19"/>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Innhold med tekst" type="objTx">
  <p:cSld name="OBJECT_WITH_CAPTION_TEXT">
    <p:spTree>
      <p:nvGrpSpPr>
        <p:cNvPr id="1" name="Shape 53"/>
        <p:cNvGrpSpPr/>
        <p:nvPr/>
      </p:nvGrpSpPr>
      <p:grpSpPr>
        <a:xfrm>
          <a:off x="0" y="0"/>
          <a:ext cx="0" cy="0"/>
          <a:chOff x="0" y="0"/>
          <a:chExt cx="0" cy="0"/>
        </a:xfrm>
      </p:grpSpPr>
      <p:sp>
        <p:nvSpPr>
          <p:cNvPr id="54" name="Google Shape;54;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1"/>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SzPts val="3200"/>
              <a:buChar char="•"/>
              <a:defRPr sz="3200">
                <a:latin typeface="Century Gothic" panose="020B0502020202020204" pitchFamily="34" charset="0"/>
              </a:defRPr>
            </a:lvl1pPr>
            <a:lvl2pPr marL="914400" lvl="1" indent="-406400" algn="l">
              <a:lnSpc>
                <a:spcPct val="90000"/>
              </a:lnSpc>
              <a:spcBef>
                <a:spcPts val="500"/>
              </a:spcBef>
              <a:spcAft>
                <a:spcPts val="0"/>
              </a:spcAft>
              <a:buSzPts val="2800"/>
              <a:buChar char="•"/>
              <a:defRPr sz="2800"/>
            </a:lvl2pPr>
            <a:lvl3pPr marL="1371600" lvl="2" indent="-381000" algn="l">
              <a:lnSpc>
                <a:spcPct val="90000"/>
              </a:lnSpc>
              <a:spcBef>
                <a:spcPts val="500"/>
              </a:spcBef>
              <a:spcAft>
                <a:spcPts val="0"/>
              </a:spcAft>
              <a:buSzPts val="2400"/>
              <a:buChar char="•"/>
              <a:defRPr sz="2400"/>
            </a:lvl3pPr>
            <a:lvl4pPr marL="1828800" lvl="3" indent="-355600" algn="l">
              <a:lnSpc>
                <a:spcPct val="90000"/>
              </a:lnSpc>
              <a:spcBef>
                <a:spcPts val="500"/>
              </a:spcBef>
              <a:spcAft>
                <a:spcPts val="0"/>
              </a:spcAft>
              <a:buSzPts val="2000"/>
              <a:buChar char="•"/>
              <a:defRPr sz="2000"/>
            </a:lvl4pPr>
            <a:lvl5pPr marL="2286000" lvl="4" indent="-355600" algn="l">
              <a:lnSpc>
                <a:spcPct val="90000"/>
              </a:lnSpc>
              <a:spcBef>
                <a:spcPts val="500"/>
              </a:spcBef>
              <a:spcAft>
                <a:spcPts val="0"/>
              </a:spcAft>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6" name="Google Shape;56;p2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atin typeface="Century Gothic" panose="020B0502020202020204" pitchFamily="34" charset="0"/>
              </a:defRPr>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1"/>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58" name="Google Shape;58;p21"/>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59" name="Google Shape;59;p21"/>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lde med tekst" type="picTx">
  <p:cSld name="PICTURE_WITH_CAPTION_TEXT">
    <p:spTree>
      <p:nvGrpSpPr>
        <p:cNvPr id="1" name="Shape 60"/>
        <p:cNvGrpSpPr/>
        <p:nvPr/>
      </p:nvGrpSpPr>
      <p:grpSpPr>
        <a:xfrm>
          <a:off x="0" y="0"/>
          <a:ext cx="0" cy="0"/>
          <a:chOff x="0" y="0"/>
          <a:chExt cx="0" cy="0"/>
        </a:xfrm>
      </p:grpSpPr>
      <p:sp>
        <p:nvSpPr>
          <p:cNvPr id="61" name="Google Shape;61;p2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2"/>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0831E"/>
              </a:buClr>
              <a:buSzPts val="3200"/>
              <a:buFont typeface="Arial"/>
              <a:buNone/>
              <a:defRPr sz="3200" b="0" i="0" u="none" strike="noStrike" cap="none">
                <a:solidFill>
                  <a:schemeClr val="dk1"/>
                </a:solidFill>
                <a:latin typeface="Century Gothic" panose="020B0502020202020204" pitchFamily="34" charset="0"/>
                <a:ea typeface="Century Gothic" panose="020B0502020202020204" pitchFamily="34" charset="0"/>
                <a:cs typeface="Calibri"/>
                <a:sym typeface="Calibri"/>
              </a:defRPr>
            </a:lvl1pPr>
            <a:lvl2pPr marR="0" lvl="1" algn="l" rtl="0">
              <a:lnSpc>
                <a:spcPct val="90000"/>
              </a:lnSpc>
              <a:spcBef>
                <a:spcPts val="500"/>
              </a:spcBef>
              <a:spcAft>
                <a:spcPts val="0"/>
              </a:spcAft>
              <a:buClr>
                <a:srgbClr val="50831E"/>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rgbClr val="50831E"/>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rgbClr val="50831E"/>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rgbClr val="50831E"/>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3" name="Google Shape;63;p22"/>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SzPts val="1600"/>
              <a:buNone/>
              <a:defRPr sz="1600">
                <a:latin typeface="Century Gothic" panose="020B0502020202020204" pitchFamily="34" charset="0"/>
              </a:defRPr>
            </a:lvl1pPr>
            <a:lvl2pPr marL="914400" lvl="1" indent="-228600" algn="l">
              <a:lnSpc>
                <a:spcPct val="90000"/>
              </a:lnSpc>
              <a:spcBef>
                <a:spcPts val="500"/>
              </a:spcBef>
              <a:spcAft>
                <a:spcPts val="0"/>
              </a:spcAft>
              <a:buSzPts val="1400"/>
              <a:buNone/>
              <a:defRPr sz="1400"/>
            </a:lvl2pPr>
            <a:lvl3pPr marL="1371600" lvl="2" indent="-228600" algn="l">
              <a:lnSpc>
                <a:spcPct val="90000"/>
              </a:lnSpc>
              <a:spcBef>
                <a:spcPts val="500"/>
              </a:spcBef>
              <a:spcAft>
                <a:spcPts val="0"/>
              </a:spcAft>
              <a:buSzPts val="1200"/>
              <a:buNone/>
              <a:defRPr sz="1200"/>
            </a:lvl3pPr>
            <a:lvl4pPr marL="1828800" lvl="3" indent="-228600" algn="l">
              <a:lnSpc>
                <a:spcPct val="90000"/>
              </a:lnSpc>
              <a:spcBef>
                <a:spcPts val="500"/>
              </a:spcBef>
              <a:spcAft>
                <a:spcPts val="0"/>
              </a:spcAft>
              <a:buSzPts val="1000"/>
              <a:buNone/>
              <a:defRPr sz="1000"/>
            </a:lvl4pPr>
            <a:lvl5pPr marL="2286000" lvl="4" indent="-228600" algn="l">
              <a:lnSpc>
                <a:spcPct val="90000"/>
              </a:lnSpc>
              <a:spcBef>
                <a:spcPts val="500"/>
              </a:spcBef>
              <a:spcAft>
                <a:spcPts val="0"/>
              </a:spcAft>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2"/>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65" name="Google Shape;65;p22"/>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66" name="Google Shape;66;p22"/>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Loddrett tekst" type="vertTx">
  <p:cSld name="VERTICAL_TEXT">
    <p:spTree>
      <p:nvGrpSpPr>
        <p:cNvPr id="1" name="Shape 67"/>
        <p:cNvGrpSpPr/>
        <p:nvPr/>
      </p:nvGrpSpPr>
      <p:grpSpPr>
        <a:xfrm>
          <a:off x="0" y="0"/>
          <a:ext cx="0" cy="0"/>
          <a:chOff x="0" y="0"/>
          <a:chExt cx="0" cy="0"/>
        </a:xfrm>
      </p:grpSpPr>
      <p:sp>
        <p:nvSpPr>
          <p:cNvPr id="68" name="Google Shape;68;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23"/>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71" name="Google Shape;71;p23"/>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72" name="Google Shape;72;p23"/>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Loddrett tittel og tekst" type="vertTitleAndTx">
  <p:cSld name="VERTICAL_TITLE_AND_VERTICAL_TEXT">
    <p:spTree>
      <p:nvGrpSpPr>
        <p:cNvPr id="1" name="Shape 73"/>
        <p:cNvGrpSpPr/>
        <p:nvPr/>
      </p:nvGrpSpPr>
      <p:grpSpPr>
        <a:xfrm>
          <a:off x="0" y="0"/>
          <a:ext cx="0" cy="0"/>
          <a:chOff x="0" y="0"/>
          <a:chExt cx="0" cy="0"/>
        </a:xfrm>
      </p:grpSpPr>
      <p:sp>
        <p:nvSpPr>
          <p:cNvPr id="74" name="Google Shape;74;p2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SzPts val="1800"/>
              <a:buChar char="•"/>
              <a:defRPr>
                <a:latin typeface="Century Gothic" panose="020B0502020202020204" pitchFamily="34" charset="0"/>
              </a:defRPr>
            </a:lvl1pPr>
            <a:lvl2pPr marL="914400" lvl="1" indent="-342900" algn="l">
              <a:lnSpc>
                <a:spcPct val="90000"/>
              </a:lnSpc>
              <a:spcBef>
                <a:spcPts val="500"/>
              </a:spcBef>
              <a:spcAft>
                <a:spcPts val="0"/>
              </a:spcAft>
              <a:buSzPts val="1800"/>
              <a:buChar char="•"/>
              <a:defRPr/>
            </a:lvl2pPr>
            <a:lvl3pPr marL="1371600" lvl="2" indent="-342900" algn="l">
              <a:lnSpc>
                <a:spcPct val="90000"/>
              </a:lnSpc>
              <a:spcBef>
                <a:spcPts val="500"/>
              </a:spcBef>
              <a:spcAft>
                <a:spcPts val="0"/>
              </a:spcAft>
              <a:buSzPts val="1800"/>
              <a:buChar char="•"/>
              <a:defRPr/>
            </a:lvl3pPr>
            <a:lvl4pPr marL="1828800" lvl="3" indent="-342900" algn="l">
              <a:lnSpc>
                <a:spcPct val="90000"/>
              </a:lnSpc>
              <a:spcBef>
                <a:spcPts val="500"/>
              </a:spcBef>
              <a:spcAft>
                <a:spcPts val="0"/>
              </a:spcAft>
              <a:buSzPts val="1800"/>
              <a:buChar char="•"/>
              <a:defRPr/>
            </a:lvl4pPr>
            <a:lvl5pPr marL="2286000" lvl="4" indent="-342900" algn="l">
              <a:lnSpc>
                <a:spcPct val="90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24"/>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77" name="Google Shape;77;p24"/>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atin typeface="Century Gothic" panose="020B0502020202020204" pitchFamily="34" charset="0"/>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lang="nb-NO"/>
          </a:p>
        </p:txBody>
      </p:sp>
      <p:sp>
        <p:nvSpPr>
          <p:cNvPr id="78" name="Google Shape;78;p24"/>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rgbClr val="50831E"/>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rgbClr val="50831E"/>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rgbClr val="50831E"/>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rgbClr val="50831E"/>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rgbClr val="50831E"/>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3"/>
          <p:cNvSpPr txBox="1">
            <a:spLocks noGrp="1"/>
          </p:cNvSpPr>
          <p:nvPr>
            <p:ph type="dt" idx="10"/>
          </p:nvPr>
        </p:nvSpPr>
        <p:spPr>
          <a:xfrm>
            <a:off x="842677" y="6571503"/>
            <a:ext cx="2402541"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nb-NO"/>
          </a:p>
        </p:txBody>
      </p:sp>
      <p:sp>
        <p:nvSpPr>
          <p:cNvPr id="9" name="Google Shape;9;p13"/>
          <p:cNvSpPr txBox="1">
            <a:spLocks noGrp="1"/>
          </p:cNvSpPr>
          <p:nvPr>
            <p:ph type="ftr" idx="11"/>
          </p:nvPr>
        </p:nvSpPr>
        <p:spPr>
          <a:xfrm>
            <a:off x="3541056" y="6580470"/>
            <a:ext cx="2532528"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lang="nb-NO"/>
          </a:p>
        </p:txBody>
      </p:sp>
      <p:sp>
        <p:nvSpPr>
          <p:cNvPr id="10" name="Google Shape;10;p13"/>
          <p:cNvSpPr txBox="1">
            <a:spLocks noGrp="1"/>
          </p:cNvSpPr>
          <p:nvPr>
            <p:ph type="sldNum" idx="12"/>
          </p:nvPr>
        </p:nvSpPr>
        <p:spPr>
          <a:xfrm>
            <a:off x="6530784" y="6571501"/>
            <a:ext cx="2743200" cy="365125"/>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entury Gothic" panose="020B0502020202020204" pitchFamily="34" charset="0"/>
                <a:ea typeface="Century Gothic" panose="020B0502020202020204" pitchFamily="34" charset="0"/>
                <a:cs typeface="Calibri"/>
                <a:sym typeface="Calibri"/>
              </a:defRPr>
            </a:lvl1pPr>
            <a:lvl2pPr marL="0" marR="0" lvl="1"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no-NO" smtClean="0"/>
              <a:pPr/>
              <a:t>‹#›</a:t>
            </a:fld>
            <a:endParaRPr lang="no-NO"/>
          </a:p>
        </p:txBody>
      </p:sp>
      <p:pic>
        <p:nvPicPr>
          <p:cNvPr id="11" name="Google Shape;11;p13"/>
          <p:cNvPicPr preferRelativeResize="0"/>
          <p:nvPr/>
        </p:nvPicPr>
        <p:blipFill rotWithShape="1">
          <a:blip r:embed="rId10" cstate="screen">
            <a:alphaModFix/>
            <a:extLst>
              <a:ext uri="{28A0092B-C50C-407E-A947-70E740481C1C}">
                <a14:useLocalDpi xmlns:a14="http://schemas.microsoft.com/office/drawing/2010/main"/>
              </a:ext>
            </a:extLst>
          </a:blip>
          <a:srcRect/>
          <a:stretch/>
        </p:blipFill>
        <p:spPr>
          <a:xfrm>
            <a:off x="9771527" y="6497158"/>
            <a:ext cx="1497107" cy="358792"/>
          </a:xfrm>
          <a:prstGeom prst="rect">
            <a:avLst/>
          </a:prstGeom>
          <a:noFill/>
          <a:ln>
            <a:noFill/>
          </a:ln>
        </p:spPr>
      </p:pic>
      <p:cxnSp>
        <p:nvCxnSpPr>
          <p:cNvPr id="12" name="Google Shape;12;p13"/>
          <p:cNvCxnSpPr/>
          <p:nvPr/>
        </p:nvCxnSpPr>
        <p:spPr>
          <a:xfrm>
            <a:off x="161365" y="206188"/>
            <a:ext cx="11770659" cy="0"/>
          </a:xfrm>
          <a:prstGeom prst="straightConnector1">
            <a:avLst/>
          </a:prstGeom>
          <a:noFill/>
          <a:ln w="19050" cap="flat" cmpd="sng">
            <a:solidFill>
              <a:schemeClr val="dk1"/>
            </a:solidFill>
            <a:prstDash val="solid"/>
            <a:miter lim="800000"/>
            <a:headEnd type="none" w="sm" len="sm"/>
            <a:tailEnd type="none" w="sm" len="sm"/>
          </a:ln>
        </p:spPr>
      </p:cxnSp>
      <p:cxnSp>
        <p:nvCxnSpPr>
          <p:cNvPr id="13" name="Google Shape;13;p13"/>
          <p:cNvCxnSpPr/>
          <p:nvPr/>
        </p:nvCxnSpPr>
        <p:spPr>
          <a:xfrm>
            <a:off x="161365" y="6624913"/>
            <a:ext cx="9493623" cy="0"/>
          </a:xfrm>
          <a:prstGeom prst="straightConnector1">
            <a:avLst/>
          </a:prstGeom>
          <a:noFill/>
          <a:ln w="19050" cap="flat" cmpd="sng">
            <a:solidFill>
              <a:schemeClr val="dk1"/>
            </a:solidFill>
            <a:prstDash val="solid"/>
            <a:miter lim="800000"/>
            <a:headEnd type="none" w="sm" len="sm"/>
            <a:tailEnd type="none" w="sm" len="sm"/>
          </a:ln>
        </p:spPr>
      </p:cxnSp>
      <p:cxnSp>
        <p:nvCxnSpPr>
          <p:cNvPr id="14" name="Google Shape;14;p13"/>
          <p:cNvCxnSpPr/>
          <p:nvPr/>
        </p:nvCxnSpPr>
        <p:spPr>
          <a:xfrm rot="10800000">
            <a:off x="277905" y="80683"/>
            <a:ext cx="0" cy="6640792"/>
          </a:xfrm>
          <a:prstGeom prst="straightConnector1">
            <a:avLst/>
          </a:prstGeom>
          <a:noFill/>
          <a:ln w="19050" cap="flat" cmpd="sng">
            <a:solidFill>
              <a:schemeClr val="dk1"/>
            </a:solidFill>
            <a:prstDash val="solid"/>
            <a:miter lim="800000"/>
            <a:headEnd type="none" w="sm" len="sm"/>
            <a:tailEnd type="none" w="sm" len="sm"/>
          </a:ln>
        </p:spPr>
      </p:cxnSp>
      <p:cxnSp>
        <p:nvCxnSpPr>
          <p:cNvPr id="15" name="Google Shape;15;p13"/>
          <p:cNvCxnSpPr/>
          <p:nvPr/>
        </p:nvCxnSpPr>
        <p:spPr>
          <a:xfrm rot="10800000">
            <a:off x="11851340" y="98612"/>
            <a:ext cx="0" cy="6622863"/>
          </a:xfrm>
          <a:prstGeom prst="straightConnector1">
            <a:avLst/>
          </a:prstGeom>
          <a:noFill/>
          <a:ln w="19050" cap="flat" cmpd="sng">
            <a:solidFill>
              <a:schemeClr val="dk1"/>
            </a:solidFill>
            <a:prstDash val="solid"/>
            <a:miter lim="800000"/>
            <a:headEnd type="none" w="sm" len="sm"/>
            <a:tailEnd type="none" w="sm" len="sm"/>
          </a:ln>
        </p:spPr>
      </p:cxnSp>
      <p:cxnSp>
        <p:nvCxnSpPr>
          <p:cNvPr id="16" name="Google Shape;16;p13"/>
          <p:cNvCxnSpPr/>
          <p:nvPr/>
        </p:nvCxnSpPr>
        <p:spPr>
          <a:xfrm>
            <a:off x="11353800" y="6624913"/>
            <a:ext cx="658906" cy="0"/>
          </a:xfrm>
          <a:prstGeom prst="straightConnector1">
            <a:avLst/>
          </a:prstGeom>
          <a:noFill/>
          <a:ln w="19050" cap="flat" cmpd="sng">
            <a:solidFill>
              <a:schemeClr val="dk1"/>
            </a:solidFill>
            <a:prstDash val="solid"/>
            <a:miter lim="800000"/>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5" r:id="rId5"/>
    <p:sldLayoutId id="2147483656" r:id="rId6"/>
    <p:sldLayoutId id="2147483657" r:id="rId7"/>
    <p:sldLayoutId id="2147483658"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entury Gothic" panose="020B0502020202020204" pitchFamily="34" charset="0"/>
          <a:ea typeface="Century Gothic" panose="020B0502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entury Gothic" panose="020B0502020202020204" pitchFamily="34" charset="0"/>
          <a:ea typeface="Century Gothic" panose="020B0502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www.blueyerobotics.com/asset/550hnAV8IwWgGoSYwkoeUS" TargetMode="External"/><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video" Target="https://player.vimeo.com/video/963192089?app_id=122963" TargetMode="External"/><Relationship Id="rId6" Type="http://schemas.openxmlformats.org/officeDocument/2006/relationships/image" Target="../media/image9.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hyperlink" Target="https://skaperskolen.no/robotball-film/" TargetMode="External"/><Relationship Id="rId7"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9" Type="http://schemas.openxmlformats.org/officeDocument/2006/relationships/image" Target="../media/image27.sv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video" Target="https://www.youtube.com/embed/rvymAr6WqrQ?feature=oembed" TargetMode="External"/><Relationship Id="rId4" Type="http://schemas.openxmlformats.org/officeDocument/2006/relationships/image" Target="../media/image28.jpeg"/></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rvymAr6WqrQ"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30.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png"/><Relationship Id="rId11" Type="http://schemas.openxmlformats.org/officeDocument/2006/relationships/image" Target="../media/image33.png"/><Relationship Id="rId5" Type="http://schemas.openxmlformats.org/officeDocument/2006/relationships/image" Target="../media/image32.png"/><Relationship Id="rId10" Type="http://schemas.openxmlformats.org/officeDocument/2006/relationships/image" Target="../media/image23.png"/><Relationship Id="rId4" Type="http://schemas.openxmlformats.org/officeDocument/2006/relationships/image" Target="../media/image31.png"/><Relationship Id="rId9" Type="http://schemas.openxmlformats.org/officeDocument/2006/relationships/image" Target="../media/image27.sv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3.png"/><Relationship Id="rId7"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34.png"/><Relationship Id="rId10" Type="http://schemas.openxmlformats.org/officeDocument/2006/relationships/image" Target="../media/image35.png"/><Relationship Id="rId4" Type="http://schemas.openxmlformats.org/officeDocument/2006/relationships/image" Target="../media/image33.png"/><Relationship Id="rId9" Type="http://schemas.openxmlformats.org/officeDocument/2006/relationships/image" Target="../media/image27.svg"/></Relationships>
</file>

<file path=ppt/slides/_rels/slide1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9.png"/><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38.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3.jpeg"/><Relationship Id="rId7"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45.jpeg"/><Relationship Id="rId4" Type="http://schemas.openxmlformats.org/officeDocument/2006/relationships/image" Target="../media/image44.jpeg"/></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0.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52.png"/><Relationship Id="rId4" Type="http://schemas.openxmlformats.org/officeDocument/2006/relationships/image" Target="../media/image51.png"/></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4.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19.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9.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7.png"/><Relationship Id="rId7"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59.png"/><Relationship Id="rId4" Type="http://schemas.openxmlformats.org/officeDocument/2006/relationships/image" Target="../media/image58.png"/></Relationships>
</file>

<file path=ppt/slides/_rels/slide2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3.jpeg"/><Relationship Id="rId7" Type="http://schemas.openxmlformats.org/officeDocument/2006/relationships/image" Target="../media/image61.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45.jpeg"/><Relationship Id="rId4" Type="http://schemas.openxmlformats.org/officeDocument/2006/relationships/image" Target="../media/image44.jpeg"/></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4.png"/><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0.png"/><Relationship Id="rId4" Type="http://schemas.openxmlformats.org/officeDocument/2006/relationships/image" Target="../media/image63.png"/></Relationships>
</file>

<file path=ppt/slides/_rels/slide3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64.png"/><Relationship Id="rId4" Type="http://schemas.openxmlformats.org/officeDocument/2006/relationships/image" Target="../media/image63.png"/></Relationships>
</file>

<file path=ppt/slides/_rels/slide32.xml.rels><?xml version="1.0" encoding="UTF-8" standalone="yes"?>
<Relationships xmlns="http://schemas.openxmlformats.org/package/2006/relationships"><Relationship Id="rId3" Type="http://schemas.openxmlformats.org/officeDocument/2006/relationships/image" Target="../media/image65.tiff"/><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8.png"/><Relationship Id="rId5" Type="http://schemas.openxmlformats.org/officeDocument/2006/relationships/image" Target="../media/image67.tiff"/><Relationship Id="rId4" Type="http://schemas.openxmlformats.org/officeDocument/2006/relationships/image" Target="../media/image66.tiff"/></Relationships>
</file>

<file path=ppt/slides/_rels/slide3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7.png"/><Relationship Id="rId4"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5" name="Google Shape;85;p1">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231028" y="1126334"/>
            <a:ext cx="5062531" cy="5062531"/>
          </a:xfrm>
          <a:prstGeom prst="rect">
            <a:avLst/>
          </a:prstGeom>
          <a:noFill/>
          <a:ln>
            <a:noFill/>
          </a:ln>
        </p:spPr>
      </p:pic>
      <p:sp>
        <p:nvSpPr>
          <p:cNvPr id="84" name="Google Shape;84;p1"/>
          <p:cNvSpPr txBox="1">
            <a:spLocks noGrp="1"/>
          </p:cNvSpPr>
          <p:nvPr>
            <p:ph type="ctrTitle"/>
          </p:nvPr>
        </p:nvSpPr>
        <p:spPr>
          <a:xfrm>
            <a:off x="904031" y="2837274"/>
            <a:ext cx="4353769" cy="1183452"/>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ts val="6000"/>
              <a:buFont typeface="Calibri"/>
              <a:buNone/>
            </a:pPr>
            <a:r>
              <a:rPr lang="no-NO" sz="8000" dirty="0">
                <a:latin typeface="Amatic SC" panose="00000500000000000000" pitchFamily="2" charset="-79"/>
                <a:cs typeface="Amatic SC" panose="00000500000000000000" pitchFamily="2" charset="-79"/>
              </a:rPr>
              <a:t>Robotball</a:t>
            </a:r>
            <a:endParaRPr sz="8000" dirty="0">
              <a:latin typeface="Amatic SC" panose="00000500000000000000" pitchFamily="2" charset="-79"/>
              <a:cs typeface="Amatic SC" panose="00000500000000000000" pitchFamily="2" charset="-79"/>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3"/>
          <p:cNvSpPr txBox="1">
            <a:spLocks noGrp="1"/>
          </p:cNvSpPr>
          <p:nvPr>
            <p:ph type="title"/>
          </p:nvPr>
        </p:nvSpPr>
        <p:spPr>
          <a:xfrm>
            <a:off x="838200" y="150345"/>
            <a:ext cx="10515600" cy="900000"/>
          </a:xfrm>
          <a:prstGeom prst="rect">
            <a:avLst/>
          </a:prstGeom>
          <a:solidFill>
            <a:schemeClr val="bg1"/>
          </a:solidFill>
        </p:spPr>
        <p:txBody>
          <a:bodyPr spcFirstLastPara="1" wrap="square" lIns="91425" tIns="45700" rIns="91425" bIns="45700" anchor="ctr" anchorCtr="0">
            <a:noAutofit/>
          </a:bodyPr>
          <a:lstStyle/>
          <a:p>
            <a:pPr marL="0" lvl="0" indent="0" algn="l" rtl="0">
              <a:spcBef>
                <a:spcPts val="0"/>
              </a:spcBef>
              <a:spcAft>
                <a:spcPts val="0"/>
              </a:spcAft>
              <a:buNone/>
            </a:pPr>
            <a:r>
              <a:rPr lang="nb-NO" sz="3600" dirty="0">
                <a:solidFill>
                  <a:schemeClr val="tx1"/>
                </a:solidFill>
                <a:latin typeface="Century Gothic" panose="020B0502020202020204" pitchFamily="34" charset="0"/>
                <a:cs typeface="Amatic SC" panose="00000800000000000000" pitchFamily="2" charset="-79"/>
              </a:rPr>
              <a:t>Anda</a:t>
            </a:r>
            <a:endParaRPr sz="3600" dirty="0">
              <a:solidFill>
                <a:schemeClr val="tx1"/>
              </a:solidFill>
              <a:latin typeface="Century Gothic" panose="020B0502020202020204" pitchFamily="34" charset="0"/>
              <a:cs typeface="Amatic SC" panose="00000800000000000000" pitchFamily="2" charset="-79"/>
            </a:endParaRPr>
          </a:p>
        </p:txBody>
      </p:sp>
      <p:sp>
        <p:nvSpPr>
          <p:cNvPr id="7" name="Google Shape;66;p14">
            <a:extLst>
              <a:ext uri="{FF2B5EF4-FFF2-40B4-BE49-F238E27FC236}">
                <a16:creationId xmlns:a16="http://schemas.microsoft.com/office/drawing/2014/main" id="{7D962F53-1A16-26D3-6A18-0AF64FBF8B83}"/>
              </a:ext>
            </a:extLst>
          </p:cNvPr>
          <p:cNvSpPr txBox="1">
            <a:spLocks noGrp="1"/>
          </p:cNvSpPr>
          <p:nvPr>
            <p:ph type="body" idx="1"/>
          </p:nvPr>
        </p:nvSpPr>
        <p:spPr>
          <a:xfrm>
            <a:off x="1508861" y="2147166"/>
            <a:ext cx="5348614" cy="2899204"/>
          </a:xfrm>
          <a:prstGeom prst="rect">
            <a:avLst/>
          </a:prstGeom>
        </p:spPr>
        <p:txBody>
          <a:bodyPr spcFirstLastPara="1" vert="horz" wrap="square" lIns="121900" tIns="121900" rIns="121900" bIns="121900" rtlCol="0" anchor="t" anchorCtr="0">
            <a:normAutofit/>
          </a:bodyPr>
          <a:lstStyle/>
          <a:p>
            <a:pPr marL="152396" indent="0" algn="ctr">
              <a:buNone/>
            </a:pPr>
            <a:r>
              <a:rPr lang="en" dirty="0">
                <a:latin typeface="Century Gothic" panose="020B0502020202020204" pitchFamily="34" charset="0"/>
                <a:sym typeface="Courier New"/>
              </a:rPr>
              <a:t>Bruk </a:t>
            </a:r>
            <a:r>
              <a:rPr lang="en" u="sng" dirty="0">
                <a:latin typeface="Century Gothic" panose="020B0502020202020204" pitchFamily="34" charset="0"/>
                <a:sym typeface="Courier New"/>
              </a:rPr>
              <a:t>alle</a:t>
            </a:r>
            <a:r>
              <a:rPr lang="en" dirty="0">
                <a:latin typeface="Century Gothic" panose="020B0502020202020204" pitchFamily="34" charset="0"/>
                <a:sym typeface="Courier New"/>
              </a:rPr>
              <a:t> LEGO-klossene i posen for å bygge ei and.</a:t>
            </a:r>
          </a:p>
          <a:p>
            <a:pPr marL="152396" indent="0" algn="ctr">
              <a:buNone/>
            </a:pPr>
            <a:endParaRPr lang="en" b="1" dirty="0">
              <a:latin typeface="Century Gothic" panose="020B0502020202020204" pitchFamily="34" charset="0"/>
              <a:sym typeface="Courier New"/>
            </a:endParaRPr>
          </a:p>
          <a:p>
            <a:pPr marL="152396" indent="0" algn="ctr">
              <a:buNone/>
            </a:pPr>
            <a:r>
              <a:rPr lang="nb-NO" b="1" dirty="0">
                <a:latin typeface="Century Gothic" panose="020B0502020202020204" pitchFamily="34" charset="0"/>
                <a:sym typeface="Courier New"/>
              </a:rPr>
              <a:t>Tid: 1 min</a:t>
            </a:r>
          </a:p>
        </p:txBody>
      </p:sp>
      <p:pic>
        <p:nvPicPr>
          <p:cNvPr id="6" name="Picture 20" descr="Tegning av legoklosser:&#10;To gule 2×2&#10;En gul 1×2&#10;En gul 2×4&#10;To røde 2×4">
            <a:extLst>
              <a:ext uri="{FF2B5EF4-FFF2-40B4-BE49-F238E27FC236}">
                <a16:creationId xmlns:a16="http://schemas.microsoft.com/office/drawing/2014/main" id="{21E09283-BE7A-E6F4-F6EB-B32D87EBF799}"/>
              </a:ext>
            </a:extLst>
          </p:cNvPr>
          <p:cNvPicPr>
            <a:picLocks noChangeAspect="1"/>
          </p:cNvPicPr>
          <p:nvPr/>
        </p:nvPicPr>
        <p:blipFill rotWithShape="1">
          <a:blip r:embed="rId3"/>
          <a:srcRect l="50307"/>
          <a:stretch/>
        </p:blipFill>
        <p:spPr>
          <a:xfrm>
            <a:off x="5049143" y="3429000"/>
            <a:ext cx="3611405" cy="2899204"/>
          </a:xfrm>
          <a:prstGeom prst="rect">
            <a:avLst/>
          </a:prstGeom>
        </p:spPr>
      </p:pic>
      <p:pic>
        <p:nvPicPr>
          <p:cNvPr id="21" name="Picture 20" descr="Tegning av en gul badeand.">
            <a:extLst>
              <a:ext uri="{FF2B5EF4-FFF2-40B4-BE49-F238E27FC236}">
                <a16:creationId xmlns:a16="http://schemas.microsoft.com/office/drawing/2014/main" id="{E05F4BDA-C157-9146-6B33-748F81196951}"/>
              </a:ext>
            </a:extLst>
          </p:cNvPr>
          <p:cNvPicPr>
            <a:picLocks noChangeAspect="1"/>
          </p:cNvPicPr>
          <p:nvPr/>
        </p:nvPicPr>
        <p:blipFill rotWithShape="1">
          <a:blip r:embed="rId3"/>
          <a:srcRect r="54840"/>
          <a:stretch/>
        </p:blipFill>
        <p:spPr>
          <a:xfrm>
            <a:off x="8192160" y="1947111"/>
            <a:ext cx="2933523" cy="2591427"/>
          </a:xfrm>
          <a:prstGeom prst="rect">
            <a:avLst/>
          </a:prstGeom>
        </p:spPr>
      </p:pic>
      <p:grpSp>
        <p:nvGrpSpPr>
          <p:cNvPr id="11" name="Gruppe 10">
            <a:extLst>
              <a:ext uri="{FF2B5EF4-FFF2-40B4-BE49-F238E27FC236}">
                <a16:creationId xmlns:a16="http://schemas.microsoft.com/office/drawing/2014/main" id="{86611A02-8B9E-20B3-BA5E-8D7BB45FFB81}"/>
              </a:ext>
              <a:ext uri="{C183D7F6-B498-43B3-948B-1728B52AA6E4}">
                <adec:decorative xmlns:adec="http://schemas.microsoft.com/office/drawing/2017/decorative" val="1"/>
              </a:ext>
            </a:extLst>
          </p:cNvPr>
          <p:cNvGrpSpPr/>
          <p:nvPr/>
        </p:nvGrpSpPr>
        <p:grpSpPr>
          <a:xfrm>
            <a:off x="10414000" y="812468"/>
            <a:ext cx="939800" cy="1644681"/>
            <a:chOff x="10414000" y="812468"/>
            <a:chExt cx="939800" cy="1644681"/>
          </a:xfrm>
        </p:grpSpPr>
        <p:grpSp>
          <p:nvGrpSpPr>
            <p:cNvPr id="3" name="Google Shape;67;p2">
              <a:extLst>
                <a:ext uri="{FF2B5EF4-FFF2-40B4-BE49-F238E27FC236}">
                  <a16:creationId xmlns:a16="http://schemas.microsoft.com/office/drawing/2014/main" id="{C6EABB64-13E7-ED97-BCEC-F11B3C29F98E}"/>
                </a:ext>
              </a:extLst>
            </p:cNvPr>
            <p:cNvGrpSpPr/>
            <p:nvPr/>
          </p:nvGrpSpPr>
          <p:grpSpPr>
            <a:xfrm>
              <a:off x="10622591" y="812468"/>
              <a:ext cx="520700" cy="508000"/>
              <a:chOff x="8752709" y="1416785"/>
              <a:chExt cx="520700" cy="508000"/>
            </a:xfrm>
          </p:grpSpPr>
          <p:pic>
            <p:nvPicPr>
              <p:cNvPr id="4" name="Google Shape;68;p2">
                <a:extLst>
                  <a:ext uri="{FF2B5EF4-FFF2-40B4-BE49-F238E27FC236}">
                    <a16:creationId xmlns:a16="http://schemas.microsoft.com/office/drawing/2014/main" id="{143B6B14-D2CF-E769-66A8-8BCDCCA59395}"/>
                  </a:ext>
                </a:extLst>
              </p:cNvPr>
              <p:cNvPicPr preferRelativeResize="0"/>
              <p:nvPr/>
            </p:nvPicPr>
            <p:blipFill rotWithShape="1">
              <a:blip r:embed="rId4">
                <a:alphaModFix/>
              </a:blip>
              <a:srcRect/>
              <a:stretch/>
            </p:blipFill>
            <p:spPr>
              <a:xfrm>
                <a:off x="8752709" y="1416785"/>
                <a:ext cx="520700" cy="508000"/>
              </a:xfrm>
              <a:prstGeom prst="rect">
                <a:avLst/>
              </a:prstGeom>
              <a:noFill/>
              <a:ln>
                <a:noFill/>
              </a:ln>
            </p:spPr>
          </p:pic>
          <p:sp>
            <p:nvSpPr>
              <p:cNvPr id="5" name="Google Shape;69;p2">
                <a:extLst>
                  <a:ext uri="{FF2B5EF4-FFF2-40B4-BE49-F238E27FC236}">
                    <a16:creationId xmlns:a16="http://schemas.microsoft.com/office/drawing/2014/main" id="{AEA15EB0-6614-C381-4A74-F51F80B4D700}"/>
                  </a:ext>
                </a:extLst>
              </p:cNvPr>
              <p:cNvSpPr txBox="1"/>
              <p:nvPr/>
            </p:nvSpPr>
            <p:spPr>
              <a:xfrm>
                <a:off x="8844201" y="1458424"/>
                <a:ext cx="356188"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no-NO" sz="2400" b="1" i="0" u="none" strike="noStrike" kern="0" cap="none" spc="0" normalizeH="0" baseline="0" noProof="0">
                    <a:ln>
                      <a:noFill/>
                    </a:ln>
                    <a:solidFill>
                      <a:srgbClr val="000000"/>
                    </a:solidFill>
                    <a:effectLst/>
                    <a:uLnTx/>
                    <a:uFillTx/>
                    <a:latin typeface="Segoe Print" panose="02000600000000000000" pitchFamily="2" charset="0"/>
                    <a:ea typeface="Quattrocento Sans"/>
                    <a:cs typeface="Quattrocento Sans"/>
                    <a:sym typeface="Quattrocento Sans"/>
                  </a:rPr>
                  <a:t>1</a:t>
                </a:r>
                <a:endParaRPr kumimoji="0" sz="1400" b="0" i="0" u="none" strike="noStrike" kern="0" cap="none" spc="0" normalizeH="0" baseline="0" noProof="0">
                  <a:ln>
                    <a:noFill/>
                  </a:ln>
                  <a:solidFill>
                    <a:srgbClr val="000000"/>
                  </a:solidFill>
                  <a:effectLst/>
                  <a:uLnTx/>
                  <a:uFillTx/>
                  <a:latin typeface="Segoe Print" panose="02000600000000000000" pitchFamily="2" charset="0"/>
                  <a:ea typeface="Quattrocento Sans"/>
                  <a:cs typeface="Quattrocento Sans"/>
                  <a:sym typeface="Quattrocento Sans"/>
                </a:endParaRPr>
              </a:p>
            </p:txBody>
          </p:sp>
        </p:grpSp>
        <p:pic>
          <p:nvPicPr>
            <p:cNvPr id="8" name="Google Shape;70;p2">
              <a:extLst>
                <a:ext uri="{FF2B5EF4-FFF2-40B4-BE49-F238E27FC236}">
                  <a16:creationId xmlns:a16="http://schemas.microsoft.com/office/drawing/2014/main" id="{B22AEF66-49AD-EB20-434D-9E80A24728AE}"/>
                </a:ext>
              </a:extLst>
            </p:cNvPr>
            <p:cNvPicPr preferRelativeResize="0"/>
            <p:nvPr/>
          </p:nvPicPr>
          <p:blipFill rotWithShape="1">
            <a:blip r:embed="rId5">
              <a:alphaModFix/>
            </a:blip>
            <a:srcRect/>
            <a:stretch/>
          </p:blipFill>
          <p:spPr>
            <a:xfrm>
              <a:off x="10414000" y="1441149"/>
              <a:ext cx="939800" cy="1016000"/>
            </a:xfrm>
            <a:prstGeom prst="rect">
              <a:avLst/>
            </a:prstGeom>
            <a:noFill/>
            <a:ln>
              <a:noFill/>
            </a:ln>
          </p:spPr>
        </p:pic>
        <p:pic>
          <p:nvPicPr>
            <p:cNvPr id="9" name="Google Shape;71;p2">
              <a:extLst>
                <a:ext uri="{FF2B5EF4-FFF2-40B4-BE49-F238E27FC236}">
                  <a16:creationId xmlns:a16="http://schemas.microsoft.com/office/drawing/2014/main" id="{C55E0112-2967-B926-D4E0-E816439F71A8}"/>
                </a:ext>
              </a:extLst>
            </p:cNvPr>
            <p:cNvPicPr preferRelativeResize="0"/>
            <p:nvPr/>
          </p:nvPicPr>
          <p:blipFill rotWithShape="1">
            <a:blip r:embed="rId6">
              <a:alphaModFix/>
            </a:blip>
            <a:srcRect/>
            <a:stretch/>
          </p:blipFill>
          <p:spPr>
            <a:xfrm>
              <a:off x="10788650" y="1288916"/>
              <a:ext cx="190500" cy="457200"/>
            </a:xfrm>
            <a:prstGeom prst="rect">
              <a:avLst/>
            </a:prstGeom>
            <a:noFill/>
            <a:ln>
              <a:noFill/>
            </a:ln>
          </p:spPr>
        </p:pic>
        <p:sp>
          <p:nvSpPr>
            <p:cNvPr id="10" name="Google Shape;72;p2">
              <a:extLst>
                <a:ext uri="{FF2B5EF4-FFF2-40B4-BE49-F238E27FC236}">
                  <a16:creationId xmlns:a16="http://schemas.microsoft.com/office/drawing/2014/main" id="{9C6A748F-1CEF-F82B-8EDF-24DB7CB73B2B}"/>
                </a:ext>
              </a:extLst>
            </p:cNvPr>
            <p:cNvSpPr txBox="1"/>
            <p:nvPr/>
          </p:nvSpPr>
          <p:spPr>
            <a:xfrm>
              <a:off x="10542706" y="1747056"/>
              <a:ext cx="763599" cy="40011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no-NO" sz="2000" b="1" i="0" u="none" strike="noStrike" kern="0" cap="none" spc="0" normalizeH="0" baseline="0" noProof="0">
                  <a:ln>
                    <a:noFill/>
                  </a:ln>
                  <a:solidFill>
                    <a:srgbClr val="000000"/>
                  </a:solidFill>
                  <a:effectLst/>
                  <a:uLnTx/>
                  <a:uFillTx/>
                  <a:latin typeface="Amatic SC"/>
                  <a:ea typeface="Amatic SC"/>
                  <a:cs typeface="Amatic SC"/>
                  <a:sym typeface="Amatic SC"/>
                </a:rPr>
                <a:t>Starter</a:t>
              </a: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grpSp>
    </p:spTree>
    <p:extLst>
      <p:ext uri="{BB962C8B-B14F-4D97-AF65-F5344CB8AC3E}">
        <p14:creationId xmlns:p14="http://schemas.microsoft.com/office/powerpoint/2010/main" val="4188193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Shape 95"/>
        <p:cNvGrpSpPr/>
        <p:nvPr/>
      </p:nvGrpSpPr>
      <p:grpSpPr>
        <a:xfrm>
          <a:off x="0" y="0"/>
          <a:ext cx="0" cy="0"/>
          <a:chOff x="0" y="0"/>
          <a:chExt cx="0" cy="0"/>
        </a:xfrm>
      </p:grpSpPr>
      <p:sp>
        <p:nvSpPr>
          <p:cNvPr id="96" name="Google Shape;96;p25"/>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o-NO" sz="4400" dirty="0"/>
              <a:t>Hvem skal ut</a:t>
            </a:r>
            <a:r>
              <a:rPr lang="nb-NO" sz="4400" dirty="0"/>
              <a:t>?</a:t>
            </a:r>
            <a:endParaRPr dirty="0"/>
          </a:p>
        </p:txBody>
      </p:sp>
      <p:grpSp>
        <p:nvGrpSpPr>
          <p:cNvPr id="8" name="Gruppe 7">
            <a:extLst>
              <a:ext uri="{FF2B5EF4-FFF2-40B4-BE49-F238E27FC236}">
                <a16:creationId xmlns:a16="http://schemas.microsoft.com/office/drawing/2014/main" id="{FDD9FAAE-2D5E-3242-EE36-BEE6A85BDE0C}"/>
              </a:ext>
              <a:ext uri="{C183D7F6-B498-43B3-948B-1728B52AA6E4}">
                <adec:decorative xmlns:adec="http://schemas.microsoft.com/office/drawing/2017/decorative" val="1"/>
              </a:ext>
            </a:extLst>
          </p:cNvPr>
          <p:cNvGrpSpPr/>
          <p:nvPr/>
        </p:nvGrpSpPr>
        <p:grpSpPr>
          <a:xfrm>
            <a:off x="10414000" y="812468"/>
            <a:ext cx="939800" cy="1644681"/>
            <a:chOff x="10414000" y="812468"/>
            <a:chExt cx="939800" cy="1644681"/>
          </a:xfrm>
        </p:grpSpPr>
        <p:pic>
          <p:nvPicPr>
            <p:cNvPr id="9" name="Google Shape;116;p21">
              <a:extLst>
                <a:ext uri="{FF2B5EF4-FFF2-40B4-BE49-F238E27FC236}">
                  <a16:creationId xmlns:a16="http://schemas.microsoft.com/office/drawing/2014/main" id="{734AAFA4-2E3F-27A4-D92E-014C8CF6AF65}"/>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622591" y="812468"/>
              <a:ext cx="520700" cy="508000"/>
            </a:xfrm>
            <a:prstGeom prst="rect">
              <a:avLst/>
            </a:prstGeom>
            <a:noFill/>
            <a:ln>
              <a:noFill/>
            </a:ln>
          </p:spPr>
        </p:pic>
        <p:pic>
          <p:nvPicPr>
            <p:cNvPr id="10" name="Google Shape;117;p21">
              <a:extLst>
                <a:ext uri="{FF2B5EF4-FFF2-40B4-BE49-F238E27FC236}">
                  <a16:creationId xmlns:a16="http://schemas.microsoft.com/office/drawing/2014/main" id="{8E69A33A-7D75-900A-9222-8B6B5614391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414000" y="1441149"/>
              <a:ext cx="939800" cy="1016000"/>
            </a:xfrm>
            <a:prstGeom prst="rect">
              <a:avLst/>
            </a:prstGeom>
            <a:noFill/>
            <a:ln>
              <a:noFill/>
            </a:ln>
          </p:spPr>
        </p:pic>
        <p:pic>
          <p:nvPicPr>
            <p:cNvPr id="11" name="Google Shape;118;p21">
              <a:extLst>
                <a:ext uri="{FF2B5EF4-FFF2-40B4-BE49-F238E27FC236}">
                  <a16:creationId xmlns:a16="http://schemas.microsoft.com/office/drawing/2014/main" id="{8E7D4706-F8A6-BFCF-8809-96196C0AE30E}"/>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788650" y="1288916"/>
              <a:ext cx="190500" cy="457200"/>
            </a:xfrm>
            <a:prstGeom prst="rect">
              <a:avLst/>
            </a:prstGeom>
            <a:noFill/>
            <a:ln>
              <a:noFill/>
            </a:ln>
          </p:spPr>
        </p:pic>
        <p:sp>
          <p:nvSpPr>
            <p:cNvPr id="12" name="Google Shape;119;p21">
              <a:extLst>
                <a:ext uri="{FF2B5EF4-FFF2-40B4-BE49-F238E27FC236}">
                  <a16:creationId xmlns:a16="http://schemas.microsoft.com/office/drawing/2014/main" id="{8C0FADC4-4E9B-14DD-7C83-867C1EDDEE07}"/>
                </a:ext>
              </a:extLst>
            </p:cNvPr>
            <p:cNvSpPr txBox="1"/>
            <p:nvPr/>
          </p:nvSpPr>
          <p:spPr>
            <a:xfrm>
              <a:off x="10542706" y="1747056"/>
              <a:ext cx="763599" cy="4001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GB" sz="2000" b="1" i="0" u="none" strike="noStrike" cap="none" dirty="0">
                  <a:solidFill>
                    <a:srgbClr val="000000"/>
                  </a:solidFill>
                  <a:latin typeface="Amatic SC"/>
                  <a:ea typeface="Amatic SC"/>
                  <a:cs typeface="Amatic SC"/>
                  <a:sym typeface="Amatic SC"/>
                </a:rPr>
                <a:t>Starter</a:t>
              </a:r>
              <a:endParaRPr sz="1400" b="1" i="0" u="none" strike="noStrike" cap="none" dirty="0">
                <a:solidFill>
                  <a:srgbClr val="000000"/>
                </a:solidFill>
                <a:latin typeface="Arial"/>
                <a:ea typeface="Arial"/>
                <a:cs typeface="Arial"/>
                <a:sym typeface="Arial"/>
              </a:endParaRPr>
            </a:p>
          </p:txBody>
        </p:sp>
        <p:sp>
          <p:nvSpPr>
            <p:cNvPr id="13" name="Google Shape;121;p21">
              <a:extLst>
                <a:ext uri="{FF2B5EF4-FFF2-40B4-BE49-F238E27FC236}">
                  <a16:creationId xmlns:a16="http://schemas.microsoft.com/office/drawing/2014/main" id="{14098D18-FBE0-7B1E-7CB8-1587FEB9E781}"/>
                </a:ext>
              </a:extLst>
            </p:cNvPr>
            <p:cNvSpPr txBox="1"/>
            <p:nvPr/>
          </p:nvSpPr>
          <p:spPr>
            <a:xfrm>
              <a:off x="10716623" y="845852"/>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GB" sz="2400" b="1" i="0" u="none" strike="noStrike" cap="none" dirty="0">
                  <a:solidFill>
                    <a:srgbClr val="000000"/>
                  </a:solidFill>
                  <a:latin typeface="Segoe Print" panose="02000800000000000000" pitchFamily="2" charset="0"/>
                  <a:ea typeface="Quattrocento Sans"/>
                  <a:cs typeface="Quattrocento Sans"/>
                  <a:sym typeface="Quattrocento Sans"/>
                </a:rPr>
                <a:t>1</a:t>
              </a:r>
              <a:endParaRPr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
        <p:nvSpPr>
          <p:cNvPr id="97" name="Google Shape;97;p25"/>
          <p:cNvSpPr txBox="1">
            <a:spLocks noGrp="1"/>
          </p:cNvSpPr>
          <p:nvPr>
            <p:ph type="body" idx="1"/>
          </p:nvPr>
        </p:nvSpPr>
        <p:spPr>
          <a:xfrm>
            <a:off x="838200" y="3128211"/>
            <a:ext cx="10515600" cy="3048752"/>
          </a:xfrm>
          <a:prstGeom prst="rect">
            <a:avLst/>
          </a:prstGeom>
          <a:noFill/>
          <a:ln>
            <a:noFill/>
          </a:ln>
        </p:spPr>
        <p:txBody>
          <a:bodyPr spcFirstLastPara="1" wrap="square" lIns="91425" tIns="45700" rIns="91425" bIns="45700" anchor="t" anchorCtr="0">
            <a:normAutofit/>
          </a:bodyPr>
          <a:lstStyle/>
          <a:p>
            <a:pPr marL="457200" lvl="0" indent="-342900" algn="l" rtl="0">
              <a:spcBef>
                <a:spcPts val="600"/>
              </a:spcBef>
              <a:spcAft>
                <a:spcPts val="0"/>
              </a:spcAft>
              <a:buSzPts val="1800"/>
              <a:buChar char="•"/>
            </a:pPr>
            <a:r>
              <a:rPr lang="nb-NO" sz="2200" dirty="0"/>
              <a:t>Dere skal nå få </a:t>
            </a:r>
            <a:r>
              <a:rPr lang="no-NO" sz="2200" dirty="0"/>
              <a:t>se fire bilder.</a:t>
            </a:r>
            <a:endParaRPr sz="2200" dirty="0"/>
          </a:p>
          <a:p>
            <a:pPr marL="457200" lvl="0" indent="-342900" algn="l" rtl="0">
              <a:spcBef>
                <a:spcPts val="600"/>
              </a:spcBef>
              <a:spcAft>
                <a:spcPts val="0"/>
              </a:spcAft>
              <a:buSzPts val="1800"/>
              <a:buChar char="•"/>
            </a:pPr>
            <a:r>
              <a:rPr lang="nb-NO" sz="2200" dirty="0"/>
              <a:t>Kom med forslag</a:t>
            </a:r>
            <a:r>
              <a:rPr lang="no-NO" sz="2200" dirty="0"/>
              <a:t>: Hvem skal ut?</a:t>
            </a:r>
            <a:endParaRPr sz="2200" dirty="0"/>
          </a:p>
        </p:txBody>
      </p:sp>
      <p:pic>
        <p:nvPicPr>
          <p:cNvPr id="7" name="Bilde 6">
            <a:extLst>
              <a:ext uri="{FF2B5EF4-FFF2-40B4-BE49-F238E27FC236}">
                <a16:creationId xmlns:a16="http://schemas.microsoft.com/office/drawing/2014/main" id="{0A9C3300-D3E0-4A58-3F04-F0D556741391}"/>
              </a:ext>
              <a:ext uri="{C183D7F6-B498-43B3-948B-1728B52AA6E4}">
                <adec:decorative xmlns:adec="http://schemas.microsoft.com/office/drawing/2017/decorative" val="1"/>
              </a:ext>
            </a:extLst>
          </p:cNvPr>
          <p:cNvPicPr>
            <a:picLocks noChangeAspect="1"/>
          </p:cNvPicPr>
          <p:nvPr/>
        </p:nvPicPr>
        <p:blipFill rotWithShape="1">
          <a:blip r:embed="rId6">
            <a:clrChange>
              <a:clrFrom>
                <a:srgbClr val="FFFFFF"/>
              </a:clrFrom>
              <a:clrTo>
                <a:srgbClr val="FFFFFF">
                  <a:alpha val="0"/>
                </a:srgbClr>
              </a:clrTo>
            </a:clrChange>
          </a:blip>
          <a:srcRect t="8130" b="16422"/>
          <a:stretch/>
        </p:blipFill>
        <p:spPr>
          <a:xfrm>
            <a:off x="6244388" y="2096862"/>
            <a:ext cx="4951435" cy="373571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Shape 101"/>
        <p:cNvGrpSpPr/>
        <p:nvPr/>
      </p:nvGrpSpPr>
      <p:grpSpPr>
        <a:xfrm>
          <a:off x="0" y="0"/>
          <a:ext cx="0" cy="0"/>
          <a:chOff x="0" y="0"/>
          <a:chExt cx="0" cy="0"/>
        </a:xfrm>
      </p:grpSpPr>
      <p:sp>
        <p:nvSpPr>
          <p:cNvPr id="2" name="Tittel 1">
            <a:extLst>
              <a:ext uri="{FF2B5EF4-FFF2-40B4-BE49-F238E27FC236}">
                <a16:creationId xmlns:a16="http://schemas.microsoft.com/office/drawing/2014/main" id="{7938D057-80E3-7F38-5D38-45D95AE8733C}"/>
              </a:ext>
            </a:extLst>
          </p:cNvPr>
          <p:cNvSpPr>
            <a:spLocks noGrp="1"/>
          </p:cNvSpPr>
          <p:nvPr>
            <p:ph type="title" idx="4294967295"/>
          </p:nvPr>
        </p:nvSpPr>
        <p:spPr>
          <a:xfrm>
            <a:off x="787400" y="-1463675"/>
            <a:ext cx="10515600" cy="1325563"/>
          </a:xfrm>
        </p:spPr>
        <p:txBody>
          <a:bodyPr/>
          <a:lstStyle/>
          <a:p>
            <a:r>
              <a:rPr lang="nb-NO" dirty="0">
                <a:latin typeface="Century Gothic" panose="020B0502020202020204" pitchFamily="34" charset="0"/>
              </a:rPr>
              <a:t>Hvem</a:t>
            </a:r>
            <a:r>
              <a:rPr lang="nb-NO" baseline="0" dirty="0">
                <a:latin typeface="Century Gothic" panose="020B0502020202020204" pitchFamily="34" charset="0"/>
              </a:rPr>
              <a:t> skal ut</a:t>
            </a:r>
            <a:r>
              <a:rPr lang="nb-NO" dirty="0">
                <a:latin typeface="Century Gothic" panose="020B0502020202020204" pitchFamily="34" charset="0"/>
              </a:rPr>
              <a:t> av disse fire bildene?</a:t>
            </a:r>
          </a:p>
        </p:txBody>
      </p:sp>
      <p:pic>
        <p:nvPicPr>
          <p:cNvPr id="102" name="Google Shape;102;p26" descr="A: Menneskelignende robot som går på to ben."/>
          <p:cNvPicPr preferRelativeResize="0"/>
          <p:nvPr/>
        </p:nvPicPr>
        <p:blipFill rotWithShape="1">
          <a:blip r:embed="rId3" cstate="screen">
            <a:extLst>
              <a:ext uri="{28A0092B-C50C-407E-A947-70E740481C1C}">
                <a14:useLocalDpi xmlns:a14="http://schemas.microsoft.com/office/drawing/2010/main"/>
              </a:ext>
            </a:extLst>
          </a:blip>
          <a:srcRect/>
          <a:stretch/>
        </p:blipFill>
        <p:spPr>
          <a:xfrm>
            <a:off x="319720" y="253999"/>
            <a:ext cx="5688000" cy="3124201"/>
          </a:xfrm>
          <a:prstGeom prst="rect">
            <a:avLst/>
          </a:prstGeom>
          <a:noFill/>
          <a:ln>
            <a:noFill/>
          </a:ln>
        </p:spPr>
      </p:pic>
      <p:pic>
        <p:nvPicPr>
          <p:cNvPr id="103" name="Google Shape;103;p26" descr="B: Robotarm som monterer elektronikkdele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6045200" y="254000"/>
            <a:ext cx="5736329" cy="3124200"/>
          </a:xfrm>
          <a:prstGeom prst="rect">
            <a:avLst/>
          </a:prstGeom>
          <a:noFill/>
          <a:ln>
            <a:noFill/>
          </a:ln>
        </p:spPr>
      </p:pic>
      <p:pic>
        <p:nvPicPr>
          <p:cNvPr id="104" name="Google Shape;104;p26" descr="C: Robotkjøretøy på Mars med seks hjul, solpanel og masse ulike instrument."/>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19720" y="3416301"/>
            <a:ext cx="5688000" cy="3175000"/>
          </a:xfrm>
          <a:prstGeom prst="rect">
            <a:avLst/>
          </a:prstGeom>
          <a:noFill/>
          <a:ln>
            <a:noFill/>
          </a:ln>
        </p:spPr>
      </p:pic>
      <p:pic>
        <p:nvPicPr>
          <p:cNvPr id="105" name="Google Shape;105;p26" descr="D: Undervannsrobot med kamera.">
            <a:hlinkClick r:id="rId6"/>
          </p:cNvPr>
          <p:cNvPicPr preferRelativeResize="0"/>
          <p:nvPr/>
        </p:nvPicPr>
        <p:blipFill rotWithShape="1">
          <a:blip r:embed="rId7" cstate="screen">
            <a:extLst>
              <a:ext uri="{28A0092B-C50C-407E-A947-70E740481C1C}">
                <a14:useLocalDpi xmlns:a14="http://schemas.microsoft.com/office/drawing/2010/main"/>
              </a:ext>
            </a:extLst>
          </a:blip>
          <a:srcRect/>
          <a:stretch/>
        </p:blipFill>
        <p:spPr>
          <a:xfrm>
            <a:off x="6045200" y="3416161"/>
            <a:ext cx="5736328" cy="3175140"/>
          </a:xfrm>
          <a:prstGeom prst="rect">
            <a:avLst/>
          </a:prstGeom>
          <a:noFill/>
          <a:ln>
            <a:noFill/>
          </a:ln>
        </p:spPr>
      </p:pic>
      <p:sp>
        <p:nvSpPr>
          <p:cNvPr id="5" name="TekstSylinder 4">
            <a:extLst>
              <a:ext uri="{FF2B5EF4-FFF2-40B4-BE49-F238E27FC236}">
                <a16:creationId xmlns:a16="http://schemas.microsoft.com/office/drawing/2014/main" id="{1E4F32BC-A968-FF3C-E4F9-66F864DFE125}"/>
              </a:ext>
            </a:extLst>
          </p:cNvPr>
          <p:cNvSpPr txBox="1"/>
          <p:nvPr/>
        </p:nvSpPr>
        <p:spPr>
          <a:xfrm>
            <a:off x="10344150" y="3479801"/>
            <a:ext cx="1246878" cy="246221"/>
          </a:xfrm>
          <a:prstGeom prst="rect">
            <a:avLst/>
          </a:prstGeom>
          <a:noFill/>
        </p:spPr>
        <p:txBody>
          <a:bodyPr wrap="square">
            <a:spAutoFit/>
          </a:bodyPr>
          <a:lstStyle/>
          <a:p>
            <a:pPr algn="r"/>
            <a:r>
              <a:rPr lang="nb-NO" sz="1000" dirty="0">
                <a:solidFill>
                  <a:schemeClr val="bg1">
                    <a:lumMod val="65000"/>
                  </a:schemeClr>
                </a:solidFill>
              </a:rPr>
              <a:t>CC BY 4.0 </a:t>
            </a:r>
            <a:r>
              <a:rPr lang="nb-NO" sz="1000" dirty="0" err="1">
                <a:solidFill>
                  <a:schemeClr val="bg1">
                    <a:lumMod val="65000"/>
                  </a:schemeClr>
                </a:solidFill>
              </a:rPr>
              <a:t>Deed</a:t>
            </a:r>
            <a:endParaRPr lang="nb-NO" sz="1000" dirty="0">
              <a:solidFill>
                <a:schemeClr val="bg1">
                  <a:lumMod val="65000"/>
                </a:schemeClr>
              </a:solidFill>
            </a:endParaRPr>
          </a:p>
        </p:txBody>
      </p:sp>
      <p:sp>
        <p:nvSpPr>
          <p:cNvPr id="6" name="TekstSylinder 5">
            <a:extLst>
              <a:ext uri="{FF2B5EF4-FFF2-40B4-BE49-F238E27FC236}">
                <a16:creationId xmlns:a16="http://schemas.microsoft.com/office/drawing/2014/main" id="{F91ECED9-159F-2AF3-5DFE-24362744B672}"/>
              </a:ext>
              <a:ext uri="{C183D7F6-B498-43B3-948B-1728B52AA6E4}">
                <adec:decorative xmlns:adec="http://schemas.microsoft.com/office/drawing/2017/decorative" val="1"/>
              </a:ext>
            </a:extLst>
          </p:cNvPr>
          <p:cNvSpPr txBox="1"/>
          <p:nvPr/>
        </p:nvSpPr>
        <p:spPr>
          <a:xfrm>
            <a:off x="319720" y="263524"/>
            <a:ext cx="827779" cy="707886"/>
          </a:xfrm>
          <a:prstGeom prst="rect">
            <a:avLst/>
          </a:prstGeom>
          <a:noFill/>
        </p:spPr>
        <p:txBody>
          <a:bodyPr wrap="square">
            <a:spAutoFit/>
          </a:bodyPr>
          <a:lstStyle/>
          <a:p>
            <a:pPr algn="ctr"/>
            <a:r>
              <a:rPr lang="nb-NO" sz="4000" dirty="0">
                <a:solidFill>
                  <a:schemeClr val="bg1"/>
                </a:solidFill>
                <a:effectLst>
                  <a:outerShdw blurRad="38100" dist="38100" dir="2700000" algn="tl">
                    <a:srgbClr val="000000">
                      <a:alpha val="43137"/>
                    </a:srgbClr>
                  </a:outerShdw>
                </a:effectLst>
              </a:rPr>
              <a:t>A</a:t>
            </a:r>
          </a:p>
        </p:txBody>
      </p:sp>
      <p:sp>
        <p:nvSpPr>
          <p:cNvPr id="7" name="TekstSylinder 6">
            <a:extLst>
              <a:ext uri="{FF2B5EF4-FFF2-40B4-BE49-F238E27FC236}">
                <a16:creationId xmlns:a16="http://schemas.microsoft.com/office/drawing/2014/main" id="{AFB73CA0-E1C3-9DC0-B6C1-A11DBD890C7C}"/>
              </a:ext>
              <a:ext uri="{C183D7F6-B498-43B3-948B-1728B52AA6E4}">
                <adec:decorative xmlns:adec="http://schemas.microsoft.com/office/drawing/2017/decorative" val="1"/>
              </a:ext>
            </a:extLst>
          </p:cNvPr>
          <p:cNvSpPr txBox="1"/>
          <p:nvPr/>
        </p:nvSpPr>
        <p:spPr>
          <a:xfrm>
            <a:off x="10954091" y="275248"/>
            <a:ext cx="827779" cy="707886"/>
          </a:xfrm>
          <a:prstGeom prst="rect">
            <a:avLst/>
          </a:prstGeom>
          <a:noFill/>
        </p:spPr>
        <p:txBody>
          <a:bodyPr wrap="square">
            <a:spAutoFit/>
          </a:bodyPr>
          <a:lstStyle/>
          <a:p>
            <a:pPr algn="ctr"/>
            <a:r>
              <a:rPr lang="nb-NO" sz="4000" dirty="0">
                <a:solidFill>
                  <a:schemeClr val="bg1"/>
                </a:solidFill>
                <a:effectLst>
                  <a:outerShdw blurRad="38100" dist="38100" dir="2700000" algn="tl">
                    <a:srgbClr val="000000">
                      <a:alpha val="43137"/>
                    </a:srgbClr>
                  </a:outerShdw>
                </a:effectLst>
              </a:rPr>
              <a:t>B</a:t>
            </a:r>
          </a:p>
        </p:txBody>
      </p:sp>
      <p:sp>
        <p:nvSpPr>
          <p:cNvPr id="8" name="TekstSylinder 7">
            <a:extLst>
              <a:ext uri="{FF2B5EF4-FFF2-40B4-BE49-F238E27FC236}">
                <a16:creationId xmlns:a16="http://schemas.microsoft.com/office/drawing/2014/main" id="{B9A5EF19-F186-0E80-8EDA-D9D7BF6D4DEF}"/>
              </a:ext>
              <a:ext uri="{C183D7F6-B498-43B3-948B-1728B52AA6E4}">
                <adec:decorative xmlns:adec="http://schemas.microsoft.com/office/drawing/2017/decorative" val="1"/>
              </a:ext>
            </a:extLst>
          </p:cNvPr>
          <p:cNvSpPr txBox="1"/>
          <p:nvPr/>
        </p:nvSpPr>
        <p:spPr>
          <a:xfrm>
            <a:off x="319720" y="3416161"/>
            <a:ext cx="827779" cy="707886"/>
          </a:xfrm>
          <a:prstGeom prst="rect">
            <a:avLst/>
          </a:prstGeom>
          <a:noFill/>
        </p:spPr>
        <p:txBody>
          <a:bodyPr wrap="square">
            <a:spAutoFit/>
          </a:bodyPr>
          <a:lstStyle/>
          <a:p>
            <a:pPr algn="ctr"/>
            <a:r>
              <a:rPr lang="nb-NO" sz="4000" dirty="0">
                <a:solidFill>
                  <a:schemeClr val="bg1"/>
                </a:solidFill>
                <a:effectLst>
                  <a:outerShdw blurRad="38100" dist="38100" dir="2700000" algn="tl">
                    <a:srgbClr val="000000">
                      <a:alpha val="43137"/>
                    </a:srgbClr>
                  </a:outerShdw>
                </a:effectLst>
              </a:rPr>
              <a:t>C</a:t>
            </a:r>
          </a:p>
        </p:txBody>
      </p:sp>
      <p:sp>
        <p:nvSpPr>
          <p:cNvPr id="9" name="TekstSylinder 8">
            <a:extLst>
              <a:ext uri="{FF2B5EF4-FFF2-40B4-BE49-F238E27FC236}">
                <a16:creationId xmlns:a16="http://schemas.microsoft.com/office/drawing/2014/main" id="{E5B5FD88-3ED7-BA85-A15B-A1BC77144957}"/>
              </a:ext>
              <a:ext uri="{C183D7F6-B498-43B3-948B-1728B52AA6E4}">
                <adec:decorative xmlns:adec="http://schemas.microsoft.com/office/drawing/2017/decorative" val="1"/>
              </a:ext>
            </a:extLst>
          </p:cNvPr>
          <p:cNvSpPr txBox="1"/>
          <p:nvPr/>
        </p:nvSpPr>
        <p:spPr>
          <a:xfrm>
            <a:off x="10954091" y="3438107"/>
            <a:ext cx="827779" cy="707886"/>
          </a:xfrm>
          <a:prstGeom prst="rect">
            <a:avLst/>
          </a:prstGeom>
          <a:noFill/>
        </p:spPr>
        <p:txBody>
          <a:bodyPr wrap="square">
            <a:spAutoFit/>
          </a:bodyPr>
          <a:lstStyle/>
          <a:p>
            <a:pPr algn="ctr"/>
            <a:r>
              <a:rPr lang="nb-NO" sz="4000" dirty="0">
                <a:solidFill>
                  <a:schemeClr val="bg1"/>
                </a:solidFill>
                <a:effectLst>
                  <a:outerShdw blurRad="38100" dist="38100" dir="2700000" algn="tl">
                    <a:srgbClr val="000000">
                      <a:alpha val="43137"/>
                    </a:srgbClr>
                  </a:outerShdw>
                </a:effectLst>
              </a:rPr>
              <a:t>D</a:t>
            </a:r>
          </a:p>
        </p:txBody>
      </p:sp>
      <p:sp>
        <p:nvSpPr>
          <p:cNvPr id="4" name="TekstSylinder 3">
            <a:extLst>
              <a:ext uri="{FF2B5EF4-FFF2-40B4-BE49-F238E27FC236}">
                <a16:creationId xmlns:a16="http://schemas.microsoft.com/office/drawing/2014/main" id="{76C4A4E5-4042-E134-745A-2787E0A89F81}"/>
              </a:ext>
            </a:extLst>
          </p:cNvPr>
          <p:cNvSpPr txBox="1"/>
          <p:nvPr/>
        </p:nvSpPr>
        <p:spPr>
          <a:xfrm>
            <a:off x="5228847" y="2572286"/>
            <a:ext cx="1557745" cy="1687890"/>
          </a:xfrm>
          <a:prstGeom prst="ellipse">
            <a:avLst/>
          </a:prstGeom>
          <a:solidFill>
            <a:schemeClr val="bg1"/>
          </a:solidFill>
        </p:spPr>
        <p:txBody>
          <a:bodyPr wrap="square">
            <a:spAutoFit/>
          </a:bodyPr>
          <a:lstStyle/>
          <a:p>
            <a:pPr algn="ctr"/>
            <a:r>
              <a:rPr lang="no-NO" sz="2400" dirty="0">
                <a:latin typeface="Century Gothic" panose="020B0502020202020204" pitchFamily="34" charset="0"/>
              </a:rPr>
              <a:t>Hvem skal ut?</a:t>
            </a:r>
            <a:endParaRPr lang="nb-NO" sz="2400" dirty="0">
              <a:latin typeface="Century Gothic" panose="020B0502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9"/>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o-NO" sz="3600" dirty="0">
                <a:latin typeface="Century Gothic" panose="020B0502020202020204" pitchFamily="34" charset="0"/>
              </a:rPr>
              <a:t>Oppdrag</a:t>
            </a:r>
            <a:endParaRPr sz="3600" dirty="0">
              <a:latin typeface="Century Gothic" panose="020B0502020202020204" pitchFamily="34" charset="0"/>
            </a:endParaRPr>
          </a:p>
        </p:txBody>
      </p:sp>
      <p:sp>
        <p:nvSpPr>
          <p:cNvPr id="124" name="Google Shape;124;p29"/>
          <p:cNvSpPr txBox="1">
            <a:spLocks noGrp="1"/>
          </p:cNvSpPr>
          <p:nvPr>
            <p:ph type="body" idx="1"/>
          </p:nvPr>
        </p:nvSpPr>
        <p:spPr>
          <a:xfrm>
            <a:off x="1013979" y="2512583"/>
            <a:ext cx="7486156" cy="3704785"/>
          </a:xfrm>
          <a:prstGeom prst="rect">
            <a:avLst/>
          </a:prstGeom>
          <a:noFill/>
          <a:ln>
            <a:noFill/>
          </a:ln>
        </p:spPr>
        <p:txBody>
          <a:bodyPr spcFirstLastPara="1" wrap="square" lIns="91425" tIns="45700" rIns="91425" bIns="45700" anchor="t" anchorCtr="0">
            <a:normAutofit/>
          </a:bodyPr>
          <a:lstStyle/>
          <a:p>
            <a:pPr marL="114300" lvl="0" indent="0" algn="ctr" rtl="0">
              <a:lnSpc>
                <a:spcPct val="90000"/>
              </a:lnSpc>
              <a:spcBef>
                <a:spcPts val="1000"/>
              </a:spcBef>
              <a:spcAft>
                <a:spcPts val="0"/>
              </a:spcAft>
              <a:buSzPts val="1800"/>
              <a:buNone/>
            </a:pPr>
            <a:r>
              <a:rPr lang="no-NO" sz="3200" dirty="0">
                <a:latin typeface="Century Gothic" panose="020B0502020202020204" pitchFamily="34" charset="0"/>
              </a:rPr>
              <a:t>Lag og programmer en fjernstyrt robot som kan spille </a:t>
            </a:r>
            <a:r>
              <a:rPr lang="no-NO" sz="3200" i="1" dirty="0">
                <a:latin typeface="Century Gothic" panose="020B0502020202020204" pitchFamily="34" charset="0"/>
              </a:rPr>
              <a:t>Robotball</a:t>
            </a:r>
            <a:r>
              <a:rPr lang="no-NO" sz="3200" dirty="0">
                <a:latin typeface="Century Gothic" panose="020B0502020202020204" pitchFamily="34" charset="0"/>
              </a:rPr>
              <a:t>.</a:t>
            </a:r>
            <a:endParaRPr sz="3200" dirty="0">
              <a:latin typeface="Century Gothic" panose="020B0502020202020204" pitchFamily="34" charset="0"/>
            </a:endParaRPr>
          </a:p>
        </p:txBody>
      </p:sp>
      <p:pic>
        <p:nvPicPr>
          <p:cNvPr id="125" name="Google Shape;125;p29">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8847050" y="4033923"/>
            <a:ext cx="2458403" cy="2458403"/>
          </a:xfrm>
          <a:prstGeom prst="rect">
            <a:avLst/>
          </a:prstGeom>
          <a:noFill/>
          <a:ln>
            <a:noFill/>
          </a:ln>
        </p:spPr>
      </p:pic>
      <p:grpSp>
        <p:nvGrpSpPr>
          <p:cNvPr id="8" name="Gruppe 7">
            <a:extLst>
              <a:ext uri="{FF2B5EF4-FFF2-40B4-BE49-F238E27FC236}">
                <a16:creationId xmlns:a16="http://schemas.microsoft.com/office/drawing/2014/main" id="{A2255555-1DC9-CF01-E493-576441342572}"/>
              </a:ext>
              <a:ext uri="{C183D7F6-B498-43B3-948B-1728B52AA6E4}">
                <adec:decorative xmlns:adec="http://schemas.microsoft.com/office/drawing/2017/decorative" val="1"/>
              </a:ext>
            </a:extLst>
          </p:cNvPr>
          <p:cNvGrpSpPr/>
          <p:nvPr/>
        </p:nvGrpSpPr>
        <p:grpSpPr>
          <a:xfrm>
            <a:off x="10112671" y="840391"/>
            <a:ext cx="1213290" cy="1672191"/>
            <a:chOff x="10112671" y="840391"/>
            <a:chExt cx="1213290" cy="1672191"/>
          </a:xfrm>
        </p:grpSpPr>
        <p:grpSp>
          <p:nvGrpSpPr>
            <p:cNvPr id="2" name="Google Shape;79;p3">
              <a:extLst>
                <a:ext uri="{FF2B5EF4-FFF2-40B4-BE49-F238E27FC236}">
                  <a16:creationId xmlns:a16="http://schemas.microsoft.com/office/drawing/2014/main" id="{D69BF4BE-7F58-B2D4-A9D0-67C7810422F1}"/>
                </a:ext>
              </a:extLst>
            </p:cNvPr>
            <p:cNvGrpSpPr/>
            <p:nvPr/>
          </p:nvGrpSpPr>
          <p:grpSpPr>
            <a:xfrm>
              <a:off x="10470263" y="840391"/>
              <a:ext cx="520700" cy="508000"/>
              <a:chOff x="2541599" y="1511990"/>
              <a:chExt cx="520700" cy="508000"/>
            </a:xfrm>
          </p:grpSpPr>
          <p:pic>
            <p:nvPicPr>
              <p:cNvPr id="3" name="Google Shape;80;p3">
                <a:extLst>
                  <a:ext uri="{FF2B5EF4-FFF2-40B4-BE49-F238E27FC236}">
                    <a16:creationId xmlns:a16="http://schemas.microsoft.com/office/drawing/2014/main" id="{B2395810-DD85-EEB4-398C-8C98CC252BF3}"/>
                  </a:ext>
                </a:extLst>
              </p:cNvPr>
              <p:cNvPicPr preferRelativeResize="0"/>
              <p:nvPr/>
            </p:nvPicPr>
            <p:blipFill rotWithShape="1">
              <a:blip r:embed="rId4">
                <a:alphaModFix/>
              </a:blip>
              <a:srcRect/>
              <a:stretch/>
            </p:blipFill>
            <p:spPr>
              <a:xfrm>
                <a:off x="2541599" y="1511990"/>
                <a:ext cx="520700" cy="508000"/>
              </a:xfrm>
              <a:prstGeom prst="rect">
                <a:avLst/>
              </a:prstGeom>
              <a:noFill/>
              <a:ln>
                <a:noFill/>
              </a:ln>
            </p:spPr>
          </p:pic>
          <p:sp>
            <p:nvSpPr>
              <p:cNvPr id="4" name="Google Shape;81;p3">
                <a:extLst>
                  <a:ext uri="{FF2B5EF4-FFF2-40B4-BE49-F238E27FC236}">
                    <a16:creationId xmlns:a16="http://schemas.microsoft.com/office/drawing/2014/main" id="{4E238E81-43F6-6CC1-BC9A-3C477E425C86}"/>
                  </a:ext>
                </a:extLst>
              </p:cNvPr>
              <p:cNvSpPr txBox="1"/>
              <p:nvPr/>
            </p:nvSpPr>
            <p:spPr>
              <a:xfrm>
                <a:off x="2623855" y="1535157"/>
                <a:ext cx="356188" cy="461665"/>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no-NO" sz="2400" b="1" i="0" u="none" strike="noStrike" kern="0" cap="none" spc="0" normalizeH="0" baseline="0" noProof="0">
                    <a:ln>
                      <a:noFill/>
                    </a:ln>
                    <a:solidFill>
                      <a:srgbClr val="000000"/>
                    </a:solidFill>
                    <a:effectLst/>
                    <a:uLnTx/>
                    <a:uFillTx/>
                    <a:latin typeface="Segoe Print" panose="02000600000000000000" pitchFamily="2" charset="0"/>
                    <a:ea typeface="Quattrocento Sans"/>
                    <a:cs typeface="Quattrocento Sans"/>
                    <a:sym typeface="Quattrocento Sans"/>
                  </a:rPr>
                  <a:t>2</a:t>
                </a:r>
                <a:endParaRPr kumimoji="0" sz="1400" b="0" i="0" u="none" strike="noStrike" kern="0" cap="none" spc="0" normalizeH="0" baseline="0" noProof="0">
                  <a:ln>
                    <a:noFill/>
                  </a:ln>
                  <a:solidFill>
                    <a:srgbClr val="000000"/>
                  </a:solidFill>
                  <a:effectLst/>
                  <a:uLnTx/>
                  <a:uFillTx/>
                  <a:latin typeface="Segoe Print" panose="02000600000000000000" pitchFamily="2" charset="0"/>
                  <a:ea typeface="Quattrocento Sans"/>
                  <a:cs typeface="Quattrocento Sans"/>
                  <a:sym typeface="Quattrocento Sans"/>
                </a:endParaRPr>
              </a:p>
            </p:txBody>
          </p:sp>
        </p:grpSp>
        <p:pic>
          <p:nvPicPr>
            <p:cNvPr id="5" name="Google Shape;82;p3">
              <a:extLst>
                <a:ext uri="{FF2B5EF4-FFF2-40B4-BE49-F238E27FC236}">
                  <a16:creationId xmlns:a16="http://schemas.microsoft.com/office/drawing/2014/main" id="{1D665D34-BC4C-7FF3-F484-96948D1BAC2E}"/>
                </a:ext>
              </a:extLst>
            </p:cNvPr>
            <p:cNvPicPr preferRelativeResize="0"/>
            <p:nvPr/>
          </p:nvPicPr>
          <p:blipFill rotWithShape="1">
            <a:blip r:embed="rId5">
              <a:alphaModFix/>
            </a:blip>
            <a:srcRect/>
            <a:stretch/>
          </p:blipFill>
          <p:spPr>
            <a:xfrm rot="5400000">
              <a:off x="10269315" y="1455937"/>
              <a:ext cx="900001" cy="1213290"/>
            </a:xfrm>
            <a:prstGeom prst="rect">
              <a:avLst/>
            </a:prstGeom>
            <a:noFill/>
            <a:ln>
              <a:noFill/>
            </a:ln>
          </p:spPr>
        </p:pic>
        <p:sp>
          <p:nvSpPr>
            <p:cNvPr id="6" name="Google Shape;83;p3">
              <a:extLst>
                <a:ext uri="{FF2B5EF4-FFF2-40B4-BE49-F238E27FC236}">
                  <a16:creationId xmlns:a16="http://schemas.microsoft.com/office/drawing/2014/main" id="{DB7CA12E-05A6-6B30-7CD4-DC1B0C195172}"/>
                </a:ext>
              </a:extLst>
            </p:cNvPr>
            <p:cNvSpPr txBox="1"/>
            <p:nvPr/>
          </p:nvSpPr>
          <p:spPr>
            <a:xfrm>
              <a:off x="10297284" y="1862527"/>
              <a:ext cx="844065" cy="40011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no-NO" sz="2000" b="1" i="0" u="none" strike="noStrike" kern="0" cap="none" spc="0" normalizeH="0" baseline="0" noProof="0">
                  <a:ln>
                    <a:noFill/>
                  </a:ln>
                  <a:solidFill>
                    <a:srgbClr val="000000"/>
                  </a:solidFill>
                  <a:effectLst/>
                  <a:uLnTx/>
                  <a:uFillTx/>
                  <a:latin typeface="Amatic SC"/>
                  <a:ea typeface="Amatic SC"/>
                  <a:cs typeface="Amatic SC"/>
                  <a:sym typeface="Amatic SC"/>
                </a:rPr>
                <a:t>oppdrag</a:t>
              </a:r>
              <a:endParaRPr kumimoji="0" sz="1400" b="1"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7" name="Google Shape;84;p3">
              <a:extLst>
                <a:ext uri="{FF2B5EF4-FFF2-40B4-BE49-F238E27FC236}">
                  <a16:creationId xmlns:a16="http://schemas.microsoft.com/office/drawing/2014/main" id="{AB7457B9-83C5-38BE-E4FC-7F0AF2D556DC}"/>
                </a:ext>
              </a:extLst>
            </p:cNvPr>
            <p:cNvPicPr preferRelativeResize="0"/>
            <p:nvPr/>
          </p:nvPicPr>
          <p:blipFill rotWithShape="1">
            <a:blip r:embed="rId6">
              <a:alphaModFix/>
            </a:blip>
            <a:srcRect/>
            <a:stretch/>
          </p:blipFill>
          <p:spPr>
            <a:xfrm>
              <a:off x="10624067" y="1324526"/>
              <a:ext cx="190500" cy="45720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7" name="Google Shape;117;p28"/>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dirty="0"/>
              <a:t>Hva er Robotball?</a:t>
            </a:r>
          </a:p>
        </p:txBody>
      </p:sp>
      <p:grpSp>
        <p:nvGrpSpPr>
          <p:cNvPr id="2" name="Gruppe 1">
            <a:extLst>
              <a:ext uri="{FF2B5EF4-FFF2-40B4-BE49-F238E27FC236}">
                <a16:creationId xmlns:a16="http://schemas.microsoft.com/office/drawing/2014/main" id="{33E38D59-FDCA-E3CE-9533-6656837BB6DA}"/>
              </a:ext>
              <a:ext uri="{C183D7F6-B498-43B3-948B-1728B52AA6E4}">
                <adec:decorative xmlns:adec="http://schemas.microsoft.com/office/drawing/2017/decorative" val="1"/>
              </a:ext>
            </a:extLst>
          </p:cNvPr>
          <p:cNvGrpSpPr/>
          <p:nvPr/>
        </p:nvGrpSpPr>
        <p:grpSpPr>
          <a:xfrm>
            <a:off x="10273416" y="814508"/>
            <a:ext cx="1410904" cy="1531128"/>
            <a:chOff x="10273416" y="814508"/>
            <a:chExt cx="1410904" cy="1531128"/>
          </a:xfrm>
        </p:grpSpPr>
        <p:pic>
          <p:nvPicPr>
            <p:cNvPr id="3" name="Google Shape;368;p7">
              <a:extLst>
                <a:ext uri="{FF2B5EF4-FFF2-40B4-BE49-F238E27FC236}">
                  <a16:creationId xmlns:a16="http://schemas.microsoft.com/office/drawing/2014/main" id="{07F41CAD-6A79-A1C8-17EF-3A1113713023}"/>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273416" y="1504726"/>
              <a:ext cx="1410904" cy="840910"/>
            </a:xfrm>
            <a:prstGeom prst="rect">
              <a:avLst/>
            </a:prstGeom>
            <a:noFill/>
            <a:ln>
              <a:noFill/>
            </a:ln>
          </p:spPr>
        </p:pic>
        <p:sp>
          <p:nvSpPr>
            <p:cNvPr id="4" name="Google Shape;369;p7">
              <a:extLst>
                <a:ext uri="{FF2B5EF4-FFF2-40B4-BE49-F238E27FC236}">
                  <a16:creationId xmlns:a16="http://schemas.microsoft.com/office/drawing/2014/main" id="{971D581E-108B-74C4-C544-C553593CFECC}"/>
                </a:ext>
              </a:extLst>
            </p:cNvPr>
            <p:cNvSpPr txBox="1"/>
            <p:nvPr/>
          </p:nvSpPr>
          <p:spPr>
            <a:xfrm>
              <a:off x="10291788" y="1784779"/>
              <a:ext cx="1392532"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Oppdrag</a:t>
              </a:r>
              <a:endParaRPr lang="nb-NO" sz="1400" b="1" i="0" u="none" strike="noStrike" cap="none" dirty="0">
                <a:solidFill>
                  <a:srgbClr val="000000"/>
                </a:solidFill>
                <a:latin typeface="Arial"/>
                <a:ea typeface="Arial"/>
                <a:cs typeface="Arial"/>
                <a:sym typeface="Arial"/>
              </a:endParaRPr>
            </a:p>
          </p:txBody>
        </p:sp>
        <p:grpSp>
          <p:nvGrpSpPr>
            <p:cNvPr id="8" name="Google Shape;378;p7">
              <a:extLst>
                <a:ext uri="{FF2B5EF4-FFF2-40B4-BE49-F238E27FC236}">
                  <a16:creationId xmlns:a16="http://schemas.microsoft.com/office/drawing/2014/main" id="{939C8090-E98E-4F02-CD55-0ECF7F8B58F8}"/>
                </a:ext>
              </a:extLst>
            </p:cNvPr>
            <p:cNvGrpSpPr/>
            <p:nvPr/>
          </p:nvGrpSpPr>
          <p:grpSpPr>
            <a:xfrm>
              <a:off x="10337640" y="814508"/>
              <a:ext cx="1105785" cy="508000"/>
              <a:chOff x="2248400" y="1511990"/>
              <a:chExt cx="1105785" cy="508000"/>
            </a:xfrm>
          </p:grpSpPr>
          <p:pic>
            <p:nvPicPr>
              <p:cNvPr id="10" name="Google Shape;379;p7">
                <a:extLst>
                  <a:ext uri="{FF2B5EF4-FFF2-40B4-BE49-F238E27FC236}">
                    <a16:creationId xmlns:a16="http://schemas.microsoft.com/office/drawing/2014/main" id="{BC5DB0A5-44C5-64E4-C7E7-33D018FC465F}"/>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1" name="Google Shape;380;p7">
                <a:extLst>
                  <a:ext uri="{FF2B5EF4-FFF2-40B4-BE49-F238E27FC236}">
                    <a16:creationId xmlns:a16="http://schemas.microsoft.com/office/drawing/2014/main" id="{9A174C48-E686-4B1F-4FF3-441FBD009563}"/>
                  </a:ext>
                </a:extLst>
              </p:cNvPr>
              <p:cNvSpPr txBox="1"/>
              <p:nvPr/>
            </p:nvSpPr>
            <p:spPr>
              <a:xfrm>
                <a:off x="2248400" y="1535157"/>
                <a:ext cx="1105785"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2</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9" name="Google Shape;381;p7">
              <a:extLst>
                <a:ext uri="{FF2B5EF4-FFF2-40B4-BE49-F238E27FC236}">
                  <a16:creationId xmlns:a16="http://schemas.microsoft.com/office/drawing/2014/main" id="{2FF747EC-5F69-C4EE-789F-677F22CEF040}"/>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784643" y="1298643"/>
              <a:ext cx="190500" cy="457200"/>
            </a:xfrm>
            <a:prstGeom prst="rect">
              <a:avLst/>
            </a:prstGeom>
            <a:noFill/>
            <a:ln>
              <a:noFill/>
            </a:ln>
          </p:spPr>
        </p:pic>
      </p:grpSp>
      <p:pic>
        <p:nvPicPr>
          <p:cNvPr id="12" name="Media på Internett 11" descr="Skjermdump fra kort videosnutt som viser robotball (roboter kjører rundt på banen og forsøker å få ballen i mål).">
            <a:hlinkClick r:id="" action="ppaction://media"/>
            <a:extLst>
              <a:ext uri="{FF2B5EF4-FFF2-40B4-BE49-F238E27FC236}">
                <a16:creationId xmlns:a16="http://schemas.microsoft.com/office/drawing/2014/main" id="{65E1639E-E874-1CA8-7439-BAE2AD54BADD}"/>
              </a:ext>
            </a:extLst>
          </p:cNvPr>
          <p:cNvPicPr>
            <a:picLocks noRot="1" noChangeAspect="1"/>
          </p:cNvPicPr>
          <p:nvPr>
            <a:videoFile r:link="rId1"/>
          </p:nvPr>
        </p:nvPicPr>
        <p:blipFill>
          <a:blip r:embed="rId7"/>
          <a:stretch>
            <a:fillRect/>
          </a:stretch>
        </p:blipFill>
        <p:spPr>
          <a:xfrm>
            <a:off x="838200" y="1298643"/>
            <a:ext cx="8955307" cy="504524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Shape 115"/>
        <p:cNvGrpSpPr/>
        <p:nvPr/>
      </p:nvGrpSpPr>
      <p:grpSpPr>
        <a:xfrm>
          <a:off x="0" y="0"/>
          <a:ext cx="0" cy="0"/>
          <a:chOff x="0" y="0"/>
          <a:chExt cx="0" cy="0"/>
        </a:xfrm>
      </p:grpSpPr>
      <p:sp>
        <p:nvSpPr>
          <p:cNvPr id="117" name="Google Shape;117;p28"/>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dirty="0"/>
              <a:t>Hva er Robotball?</a:t>
            </a:r>
          </a:p>
        </p:txBody>
      </p:sp>
      <p:grpSp>
        <p:nvGrpSpPr>
          <p:cNvPr id="7" name="Gruppe 6" descr="Skjermdump fra video der elever spiller robotball.">
            <a:extLst>
              <a:ext uri="{FF2B5EF4-FFF2-40B4-BE49-F238E27FC236}">
                <a16:creationId xmlns:a16="http://schemas.microsoft.com/office/drawing/2014/main" id="{B0B3FA3A-36BE-4F13-682A-7443B4587951}"/>
              </a:ext>
            </a:extLst>
          </p:cNvPr>
          <p:cNvGrpSpPr/>
          <p:nvPr/>
        </p:nvGrpSpPr>
        <p:grpSpPr>
          <a:xfrm>
            <a:off x="765464" y="1385604"/>
            <a:ext cx="10515600" cy="4879363"/>
            <a:chOff x="838200" y="1428839"/>
            <a:chExt cx="10515600" cy="4879363"/>
          </a:xfrm>
        </p:grpSpPr>
        <p:pic>
          <p:nvPicPr>
            <p:cNvPr id="118" name="Google Shape;118;p28">
              <a:hlinkClick r:id="rId3"/>
            </p:cNvPr>
            <p:cNvPicPr preferRelativeResize="0"/>
            <p:nvPr/>
          </p:nvPicPr>
          <p:blipFill rotWithShape="1">
            <a:blip r:embed="rId4"/>
            <a:srcRect/>
            <a:stretch/>
          </p:blipFill>
          <p:spPr>
            <a:xfrm>
              <a:off x="838200" y="1428839"/>
              <a:ext cx="10515600" cy="4879363"/>
            </a:xfrm>
            <a:prstGeom prst="rect">
              <a:avLst/>
            </a:prstGeom>
            <a:noFill/>
            <a:ln>
              <a:noFill/>
            </a:ln>
          </p:spPr>
        </p:pic>
        <p:sp>
          <p:nvSpPr>
            <p:cNvPr id="5" name="Ellipse 4">
              <a:hlinkClick r:id="rId3"/>
              <a:extLst>
                <a:ext uri="{FF2B5EF4-FFF2-40B4-BE49-F238E27FC236}">
                  <a16:creationId xmlns:a16="http://schemas.microsoft.com/office/drawing/2014/main" id="{EFB30941-BDA5-BF94-3C7D-5844E12C1C87}"/>
                </a:ext>
              </a:extLst>
            </p:cNvPr>
            <p:cNvSpPr/>
            <p:nvPr/>
          </p:nvSpPr>
          <p:spPr>
            <a:xfrm>
              <a:off x="5225969" y="2796402"/>
              <a:ext cx="2442259" cy="2442259"/>
            </a:xfrm>
            <a:prstGeom prst="ellipse">
              <a:avLst/>
            </a:prstGeom>
            <a:solidFill>
              <a:srgbClr val="7F7F7F">
                <a:alpha val="4117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6" name="Likebent trekant 5">
              <a:hlinkClick r:id="rId3"/>
              <a:extLst>
                <a:ext uri="{FF2B5EF4-FFF2-40B4-BE49-F238E27FC236}">
                  <a16:creationId xmlns:a16="http://schemas.microsoft.com/office/drawing/2014/main" id="{383C32B0-222E-7877-44D2-5AAF01993F12}"/>
                </a:ext>
              </a:extLst>
            </p:cNvPr>
            <p:cNvSpPr/>
            <p:nvPr/>
          </p:nvSpPr>
          <p:spPr>
            <a:xfrm rot="5400000">
              <a:off x="5972901" y="3522396"/>
              <a:ext cx="1148713" cy="990270"/>
            </a:xfrm>
            <a:prstGeom prst="triangle">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grpSp>
        <p:nvGrpSpPr>
          <p:cNvPr id="2" name="Gruppe 1">
            <a:extLst>
              <a:ext uri="{FF2B5EF4-FFF2-40B4-BE49-F238E27FC236}">
                <a16:creationId xmlns:a16="http://schemas.microsoft.com/office/drawing/2014/main" id="{33E38D59-FDCA-E3CE-9533-6656837BB6DA}"/>
              </a:ext>
              <a:ext uri="{C183D7F6-B498-43B3-948B-1728B52AA6E4}">
                <adec:decorative xmlns:adec="http://schemas.microsoft.com/office/drawing/2017/decorative" val="1"/>
              </a:ext>
            </a:extLst>
          </p:cNvPr>
          <p:cNvGrpSpPr/>
          <p:nvPr/>
        </p:nvGrpSpPr>
        <p:grpSpPr>
          <a:xfrm>
            <a:off x="10273416" y="814508"/>
            <a:ext cx="1410904" cy="1531128"/>
            <a:chOff x="10273416" y="814508"/>
            <a:chExt cx="1410904" cy="1531128"/>
          </a:xfrm>
        </p:grpSpPr>
        <p:pic>
          <p:nvPicPr>
            <p:cNvPr id="3" name="Google Shape;368;p7">
              <a:extLst>
                <a:ext uri="{FF2B5EF4-FFF2-40B4-BE49-F238E27FC236}">
                  <a16:creationId xmlns:a16="http://schemas.microsoft.com/office/drawing/2014/main" id="{07F41CAD-6A79-A1C8-17EF-3A1113713023}"/>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273416" y="1504726"/>
              <a:ext cx="1410904" cy="840910"/>
            </a:xfrm>
            <a:prstGeom prst="rect">
              <a:avLst/>
            </a:prstGeom>
            <a:noFill/>
            <a:ln>
              <a:noFill/>
            </a:ln>
          </p:spPr>
        </p:pic>
        <p:sp>
          <p:nvSpPr>
            <p:cNvPr id="4" name="Google Shape;369;p7">
              <a:extLst>
                <a:ext uri="{FF2B5EF4-FFF2-40B4-BE49-F238E27FC236}">
                  <a16:creationId xmlns:a16="http://schemas.microsoft.com/office/drawing/2014/main" id="{971D581E-108B-74C4-C544-C553593CFECC}"/>
                </a:ext>
              </a:extLst>
            </p:cNvPr>
            <p:cNvSpPr txBox="1"/>
            <p:nvPr/>
          </p:nvSpPr>
          <p:spPr>
            <a:xfrm>
              <a:off x="10291788" y="1784779"/>
              <a:ext cx="1392532"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Innledning</a:t>
              </a:r>
              <a:endParaRPr lang="nb-NO" sz="1400" b="1" i="0" u="none" strike="noStrike" cap="none" dirty="0">
                <a:solidFill>
                  <a:srgbClr val="000000"/>
                </a:solidFill>
                <a:latin typeface="Arial"/>
                <a:ea typeface="Arial"/>
                <a:cs typeface="Arial"/>
                <a:sym typeface="Arial"/>
              </a:endParaRPr>
            </a:p>
          </p:txBody>
        </p:sp>
        <p:grpSp>
          <p:nvGrpSpPr>
            <p:cNvPr id="8" name="Google Shape;378;p7">
              <a:extLst>
                <a:ext uri="{FF2B5EF4-FFF2-40B4-BE49-F238E27FC236}">
                  <a16:creationId xmlns:a16="http://schemas.microsoft.com/office/drawing/2014/main" id="{939C8090-E98E-4F02-CD55-0ECF7F8B58F8}"/>
                </a:ext>
              </a:extLst>
            </p:cNvPr>
            <p:cNvGrpSpPr/>
            <p:nvPr/>
          </p:nvGrpSpPr>
          <p:grpSpPr>
            <a:xfrm>
              <a:off x="10337640" y="814508"/>
              <a:ext cx="1105785" cy="508000"/>
              <a:chOff x="2248400" y="1511990"/>
              <a:chExt cx="1105785" cy="508000"/>
            </a:xfrm>
          </p:grpSpPr>
          <p:pic>
            <p:nvPicPr>
              <p:cNvPr id="10" name="Google Shape;379;p7">
                <a:extLst>
                  <a:ext uri="{FF2B5EF4-FFF2-40B4-BE49-F238E27FC236}">
                    <a16:creationId xmlns:a16="http://schemas.microsoft.com/office/drawing/2014/main" id="{BC5DB0A5-44C5-64E4-C7E7-33D018FC465F}"/>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1" name="Google Shape;380;p7">
                <a:extLst>
                  <a:ext uri="{FF2B5EF4-FFF2-40B4-BE49-F238E27FC236}">
                    <a16:creationId xmlns:a16="http://schemas.microsoft.com/office/drawing/2014/main" id="{9A174C48-E686-4B1F-4FF3-441FBD009563}"/>
                  </a:ext>
                </a:extLst>
              </p:cNvPr>
              <p:cNvSpPr txBox="1"/>
              <p:nvPr/>
            </p:nvSpPr>
            <p:spPr>
              <a:xfrm>
                <a:off x="2248400" y="1535157"/>
                <a:ext cx="1105785"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2</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9" name="Google Shape;381;p7">
              <a:extLst>
                <a:ext uri="{FF2B5EF4-FFF2-40B4-BE49-F238E27FC236}">
                  <a16:creationId xmlns:a16="http://schemas.microsoft.com/office/drawing/2014/main" id="{2FF747EC-5F69-C4EE-789F-677F22CEF040}"/>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784643" y="1298643"/>
              <a:ext cx="190500" cy="457200"/>
            </a:xfrm>
            <a:prstGeom prst="rect">
              <a:avLst/>
            </a:prstGeom>
            <a:noFill/>
            <a:ln>
              <a:noFill/>
            </a:ln>
          </p:spPr>
        </p:pic>
      </p:grpSp>
    </p:spTree>
    <p:extLst>
      <p:ext uri="{BB962C8B-B14F-4D97-AF65-F5344CB8AC3E}">
        <p14:creationId xmlns:p14="http://schemas.microsoft.com/office/powerpoint/2010/main" val="3331530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gcde3d214c2_0_2"/>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sz="4000" dirty="0"/>
              <a:t>Kravspesifikasjon for fjernstyrt robot</a:t>
            </a:r>
          </a:p>
        </p:txBody>
      </p:sp>
      <p:sp>
        <p:nvSpPr>
          <p:cNvPr id="136" name="Google Shape;136;gcde3d214c2_0_2"/>
          <p:cNvSpPr txBox="1">
            <a:spLocks noGrp="1"/>
          </p:cNvSpPr>
          <p:nvPr>
            <p:ph type="body" idx="1"/>
          </p:nvPr>
        </p:nvSpPr>
        <p:spPr>
          <a:xfrm>
            <a:off x="838200" y="1473541"/>
            <a:ext cx="8361556" cy="2508912"/>
          </a:xfrm>
          <a:prstGeom prst="rect">
            <a:avLst/>
          </a:prstGeom>
          <a:noFill/>
          <a:ln>
            <a:noFill/>
          </a:ln>
        </p:spPr>
        <p:txBody>
          <a:bodyPr spcFirstLastPara="1" wrap="square" lIns="91425" tIns="45700" rIns="91425" bIns="45700" anchor="t" anchorCtr="0">
            <a:normAutofit/>
          </a:bodyPr>
          <a:lstStyle/>
          <a:p>
            <a:pPr marL="114300" indent="0">
              <a:buNone/>
            </a:pPr>
            <a:r>
              <a:rPr lang="nb-NO" sz="2200" dirty="0"/>
              <a:t>Dere får en betaversjon av programmet for fjernkontrollen </a:t>
            </a:r>
          </a:p>
          <a:p>
            <a:pPr marL="114300" indent="0">
              <a:buNone/>
            </a:pPr>
            <a:r>
              <a:rPr lang="nb-NO" sz="2200" dirty="0"/>
              <a:t>Programmet må tilpasses/forbedres slik at</a:t>
            </a:r>
          </a:p>
          <a:p>
            <a:r>
              <a:rPr lang="nb-NO" sz="2200" dirty="0"/>
              <a:t>fjernkontrollen kommuniserer trådløst med roboten</a:t>
            </a:r>
          </a:p>
          <a:p>
            <a:r>
              <a:rPr lang="nb-NO" sz="2200" dirty="0"/>
              <a:t>roboten kan kjøre framover og bakover, svinge til venstre og høyre og stoppe </a:t>
            </a:r>
          </a:p>
          <a:p>
            <a:pPr marL="457200" lvl="0" indent="-228600" algn="l" rtl="0">
              <a:lnSpc>
                <a:spcPct val="90000"/>
              </a:lnSpc>
              <a:spcBef>
                <a:spcPts val="1000"/>
              </a:spcBef>
              <a:spcAft>
                <a:spcPts val="0"/>
              </a:spcAft>
              <a:buSzPts val="1800"/>
              <a:buNone/>
            </a:pPr>
            <a:endParaRPr lang="nb-NO" sz="2200" dirty="0"/>
          </a:p>
          <a:p>
            <a:pPr marL="457200" lvl="0" indent="-228600" algn="l" rtl="0">
              <a:lnSpc>
                <a:spcPct val="90000"/>
              </a:lnSpc>
              <a:spcBef>
                <a:spcPts val="1000"/>
              </a:spcBef>
              <a:spcAft>
                <a:spcPts val="0"/>
              </a:spcAft>
              <a:buSzPts val="1800"/>
              <a:buNone/>
            </a:pPr>
            <a:endParaRPr lang="nb-NO" sz="2200" dirty="0"/>
          </a:p>
        </p:txBody>
      </p:sp>
      <p:pic>
        <p:nvPicPr>
          <p:cNvPr id="137" name="Google Shape;137;gcde3d214c2_0_2" descr="micro:bit">
            <a:extLst>
              <a:ext uri="{C183D7F6-B498-43B3-948B-1728B52AA6E4}">
                <adec:decorative xmlns:adec="http://schemas.microsoft.com/office/drawing/2017/decorative" val="0"/>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598984" y="4567540"/>
            <a:ext cx="2169650" cy="1743961"/>
          </a:xfrm>
          <a:prstGeom prst="rect">
            <a:avLst/>
          </a:prstGeom>
          <a:noFill/>
          <a:ln>
            <a:noFill/>
          </a:ln>
        </p:spPr>
      </p:pic>
      <p:sp>
        <p:nvSpPr>
          <p:cNvPr id="139" name="Google Shape;139;gcde3d214c2_0_2"/>
          <p:cNvSpPr/>
          <p:nvPr/>
        </p:nvSpPr>
        <p:spPr>
          <a:xfrm>
            <a:off x="442213" y="4028190"/>
            <a:ext cx="2169650" cy="1402849"/>
          </a:xfrm>
          <a:prstGeom prst="wedgeRoundRectCallout">
            <a:avLst>
              <a:gd name="adj1" fmla="val 69052"/>
              <a:gd name="adj2" fmla="val 30981"/>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lvl="0" algn="ctr"/>
            <a:r>
              <a:rPr lang="nb-NO" sz="1600" b="0" i="0" u="none" strike="noStrike" cap="none" dirty="0">
                <a:solidFill>
                  <a:schemeClr val="lt1"/>
                </a:solidFill>
                <a:latin typeface="Century Gothic" panose="020B0502020202020204" pitchFamily="34" charset="0"/>
                <a:sym typeface="Arial"/>
              </a:rPr>
              <a:t>Dere skal installere </a:t>
            </a:r>
            <a:r>
              <a:rPr lang="nb-NO" sz="1600" dirty="0">
                <a:solidFill>
                  <a:schemeClr val="lt1"/>
                </a:solidFill>
                <a:latin typeface="Century Gothic" panose="020B0502020202020204" pitchFamily="34" charset="0"/>
                <a:sym typeface="Arial"/>
              </a:rPr>
              <a:t>og tilpasse </a:t>
            </a:r>
            <a:r>
              <a:rPr lang="nb-NO" sz="1600" b="0" i="0" u="none" strike="noStrike" cap="none" dirty="0">
                <a:solidFill>
                  <a:schemeClr val="lt1"/>
                </a:solidFill>
                <a:latin typeface="Century Gothic" panose="020B0502020202020204" pitchFamily="34" charset="0"/>
                <a:sym typeface="Arial"/>
              </a:rPr>
              <a:t>programmet til fjernkontrollen (en  egen micro:bit).</a:t>
            </a:r>
            <a:endParaRPr lang="nb-NO" sz="1600" dirty="0">
              <a:latin typeface="Century Gothic" panose="020B0502020202020204" pitchFamily="34" charset="0"/>
            </a:endParaRPr>
          </a:p>
        </p:txBody>
      </p:sp>
      <p:sp>
        <p:nvSpPr>
          <p:cNvPr id="141" name="Google Shape;141;gcde3d214c2_0_2"/>
          <p:cNvSpPr txBox="1"/>
          <p:nvPr/>
        </p:nvSpPr>
        <p:spPr>
          <a:xfrm>
            <a:off x="4773904" y="5439520"/>
            <a:ext cx="2392706" cy="538579"/>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nb-NO" sz="2300" b="1" dirty="0">
                <a:latin typeface="Amatic SC" pitchFamily="2" charset="-79"/>
                <a:ea typeface="Calibri"/>
                <a:cs typeface="Amatic SC" pitchFamily="2" charset="-79"/>
                <a:sym typeface="Calibri"/>
              </a:rPr>
              <a:t>Trådløs kommunikasjon</a:t>
            </a:r>
          </a:p>
        </p:txBody>
      </p:sp>
      <p:pic>
        <p:nvPicPr>
          <p:cNvPr id="134" name="Google Shape;134;gcde3d214c2_0_2" descr="bit:bot"/>
          <p:cNvPicPr preferRelativeResize="0"/>
          <p:nvPr/>
        </p:nvPicPr>
        <p:blipFill rotWithShape="1">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flipH="1">
            <a:off x="6991867" y="3746530"/>
            <a:ext cx="3180956" cy="2961125"/>
          </a:xfrm>
          <a:prstGeom prst="rect">
            <a:avLst/>
          </a:prstGeom>
          <a:noFill/>
          <a:ln>
            <a:noFill/>
          </a:ln>
        </p:spPr>
      </p:pic>
      <p:sp>
        <p:nvSpPr>
          <p:cNvPr id="138" name="Google Shape;138;gcde3d214c2_0_2"/>
          <p:cNvSpPr/>
          <p:nvPr/>
        </p:nvSpPr>
        <p:spPr>
          <a:xfrm>
            <a:off x="9602708" y="3883885"/>
            <a:ext cx="2258733" cy="1326779"/>
          </a:xfrm>
          <a:prstGeom prst="wedgeRoundRectCallout">
            <a:avLst>
              <a:gd name="adj1" fmla="val -68003"/>
              <a:gd name="adj2" fmla="val 33287"/>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600" b="0" i="0" u="none" strike="noStrike" cap="none" dirty="0">
                <a:solidFill>
                  <a:schemeClr val="lt1"/>
                </a:solidFill>
                <a:latin typeface="Century Gothic" panose="020B0502020202020204" pitchFamily="34" charset="0"/>
                <a:sym typeface="Arial"/>
              </a:rPr>
              <a:t>Selve roboten har en annen micro:bit som er ferdig programmer</a:t>
            </a:r>
            <a:r>
              <a:rPr lang="nb-NO" sz="1600" dirty="0">
                <a:solidFill>
                  <a:schemeClr val="lt1"/>
                </a:solidFill>
                <a:latin typeface="Century Gothic" panose="020B0502020202020204" pitchFamily="34" charset="0"/>
              </a:rPr>
              <a:t>t.</a:t>
            </a:r>
            <a:endParaRPr lang="nb-NO" sz="1600" dirty="0">
              <a:latin typeface="Century Gothic" panose="020B0502020202020204" pitchFamily="34" charset="0"/>
            </a:endParaRPr>
          </a:p>
        </p:txBody>
      </p:sp>
      <p:pic>
        <p:nvPicPr>
          <p:cNvPr id="140" name="Google Shape;140;gcde3d214c2_0_2">
            <a:extLst>
              <a:ext uri="{C183D7F6-B498-43B3-948B-1728B52AA6E4}">
                <adec:decorative xmlns:adec="http://schemas.microsoft.com/office/drawing/2017/decorative" val="1"/>
              </a:ext>
            </a:extLst>
          </p:cNvPr>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5060631" y="4348138"/>
            <a:ext cx="1959900" cy="1160175"/>
          </a:xfrm>
          <a:prstGeom prst="rect">
            <a:avLst/>
          </a:prstGeom>
          <a:noFill/>
          <a:ln>
            <a:noFill/>
          </a:ln>
        </p:spPr>
      </p:pic>
      <p:grpSp>
        <p:nvGrpSpPr>
          <p:cNvPr id="3" name="Gruppe 2">
            <a:extLst>
              <a:ext uri="{FF2B5EF4-FFF2-40B4-BE49-F238E27FC236}">
                <a16:creationId xmlns:a16="http://schemas.microsoft.com/office/drawing/2014/main" id="{AEA8E0AF-8EF4-05EF-71AE-B14D5A868F45}"/>
              </a:ext>
              <a:ext uri="{C183D7F6-B498-43B3-948B-1728B52AA6E4}">
                <adec:decorative xmlns:adec="http://schemas.microsoft.com/office/drawing/2017/decorative" val="1"/>
              </a:ext>
            </a:extLst>
          </p:cNvPr>
          <p:cNvGrpSpPr/>
          <p:nvPr/>
        </p:nvGrpSpPr>
        <p:grpSpPr>
          <a:xfrm>
            <a:off x="10024408" y="600345"/>
            <a:ext cx="1536701" cy="2003450"/>
            <a:chOff x="9654997" y="656764"/>
            <a:chExt cx="1536701" cy="2003450"/>
          </a:xfrm>
        </p:grpSpPr>
        <p:grpSp>
          <p:nvGrpSpPr>
            <p:cNvPr id="4" name="Gruppe 3">
              <a:extLst>
                <a:ext uri="{FF2B5EF4-FFF2-40B4-BE49-F238E27FC236}">
                  <a16:creationId xmlns:a16="http://schemas.microsoft.com/office/drawing/2014/main" id="{46C53382-D217-9D0F-E877-3D834FA7A614}"/>
                </a:ext>
                <a:ext uri="{C183D7F6-B498-43B3-948B-1728B52AA6E4}">
                  <adec:decorative xmlns:adec="http://schemas.microsoft.com/office/drawing/2017/decorative" val="1"/>
                </a:ext>
              </a:extLst>
            </p:cNvPr>
            <p:cNvGrpSpPr/>
            <p:nvPr/>
          </p:nvGrpSpPr>
          <p:grpSpPr>
            <a:xfrm>
              <a:off x="9654997" y="1352617"/>
              <a:ext cx="1536701" cy="1307597"/>
              <a:chOff x="9654997" y="1352617"/>
              <a:chExt cx="1536701" cy="1307597"/>
            </a:xfrm>
          </p:grpSpPr>
          <p:pic>
            <p:nvPicPr>
              <p:cNvPr id="8" name="Google Shape;357;p6">
                <a:extLst>
                  <a:ext uri="{FF2B5EF4-FFF2-40B4-BE49-F238E27FC236}">
                    <a16:creationId xmlns:a16="http://schemas.microsoft.com/office/drawing/2014/main" id="{F9E15912-31B9-2692-7346-F3A44A9CEC33}"/>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9870746" y="1339264"/>
                <a:ext cx="1105201" cy="1536700"/>
              </a:xfrm>
              <a:prstGeom prst="rect">
                <a:avLst/>
              </a:prstGeom>
              <a:noFill/>
              <a:ln>
                <a:noFill/>
              </a:ln>
            </p:spPr>
          </p:pic>
          <p:sp>
            <p:nvSpPr>
              <p:cNvPr id="9" name="Google Shape;358;p6">
                <a:extLst>
                  <a:ext uri="{FF2B5EF4-FFF2-40B4-BE49-F238E27FC236}">
                    <a16:creationId xmlns:a16="http://schemas.microsoft.com/office/drawing/2014/main" id="{E6696343-469E-3F59-64BF-B86B1E7A0F38}"/>
                  </a:ext>
                </a:extLst>
              </p:cNvPr>
              <p:cNvSpPr txBox="1"/>
              <p:nvPr/>
            </p:nvSpPr>
            <p:spPr>
              <a:xfrm>
                <a:off x="9654998" y="1815014"/>
                <a:ext cx="1536700" cy="707846"/>
              </a:xfrm>
              <a:prstGeom prst="rect">
                <a:avLst/>
              </a:prstGeom>
              <a:noFill/>
              <a:ln>
                <a:noFill/>
              </a:ln>
            </p:spPr>
            <p:txBody>
              <a:bodyPr spcFirstLastPara="1" wrap="square" lIns="91425" tIns="45700" rIns="91425" bIns="45700" anchor="t" anchorCtr="0">
                <a:spAutoFit/>
              </a:bodyPr>
              <a:lstStyle/>
              <a:p>
                <a:pPr algn="ctr">
                  <a:defRPr/>
                </a:pPr>
                <a:r>
                  <a:rPr kumimoji="0" lang="nb-NO" sz="2000" b="1" i="0" u="none" strike="noStrike" kern="0" cap="none" spc="0" normalizeH="0" baseline="0" noProof="0" dirty="0">
                    <a:ln>
                      <a:noFill/>
                    </a:ln>
                    <a:solidFill>
                      <a:srgbClr val="000000"/>
                    </a:solidFill>
                    <a:effectLst/>
                    <a:uLnTx/>
                    <a:uFillTx/>
                    <a:latin typeface="Amatic SC"/>
                    <a:ea typeface="Amatic SC"/>
                    <a:cs typeface="Amatic SC"/>
                    <a:sym typeface="Amatic SC"/>
                  </a:rPr>
                  <a:t>Kravspesifikasjon fjernkontroll</a:t>
                </a:r>
              </a:p>
            </p:txBody>
          </p:sp>
          <p:pic>
            <p:nvPicPr>
              <p:cNvPr id="10" name="Google Shape;362;p6">
                <a:extLst>
                  <a:ext uri="{FF2B5EF4-FFF2-40B4-BE49-F238E27FC236}">
                    <a16:creationId xmlns:a16="http://schemas.microsoft.com/office/drawing/2014/main" id="{D4E75705-C1AC-B9E4-9829-57AA83C80A6A}"/>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291788" y="1352617"/>
                <a:ext cx="190500" cy="457200"/>
              </a:xfrm>
              <a:prstGeom prst="rect">
                <a:avLst/>
              </a:prstGeom>
              <a:noFill/>
              <a:ln>
                <a:noFill/>
              </a:ln>
            </p:spPr>
          </p:pic>
        </p:grpSp>
        <p:pic>
          <p:nvPicPr>
            <p:cNvPr id="6" name="Google Shape;79;p16">
              <a:extLst>
                <a:ext uri="{FF2B5EF4-FFF2-40B4-BE49-F238E27FC236}">
                  <a16:creationId xmlns:a16="http://schemas.microsoft.com/office/drawing/2014/main" id="{0415CD30-0081-E9FB-3831-726CDDCE1991}"/>
                </a:ext>
              </a:extLst>
            </p:cNvPr>
            <p:cNvPicPr preferRelativeResize="0"/>
            <p:nvPr/>
          </p:nvPicPr>
          <p:blipFill rotWithShape="1">
            <a:blip r:embed="rId8">
              <a:extLst>
                <a:ext uri="{96DAC541-7B7A-43D3-8B79-37D633B846F1}">
                  <asvg:svgBlip xmlns:asvg="http://schemas.microsoft.com/office/drawing/2016/SVG/main" r:embed="rId9"/>
                </a:ext>
              </a:extLst>
            </a:blip>
            <a:srcRect/>
            <a:stretch/>
          </p:blipFill>
          <p:spPr>
            <a:xfrm>
              <a:off x="10010667" y="656764"/>
              <a:ext cx="787400" cy="863600"/>
            </a:xfrm>
            <a:prstGeom prst="rect">
              <a:avLst/>
            </a:prstGeom>
            <a:noFill/>
            <a:ln>
              <a:noFill/>
            </a:ln>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9F99F7A-AAC9-23DE-0567-DB23E2D83151}"/>
              </a:ext>
            </a:extLst>
          </p:cNvPr>
          <p:cNvSpPr>
            <a:spLocks noGrp="1"/>
          </p:cNvSpPr>
          <p:nvPr>
            <p:ph type="title" idx="4294967295"/>
          </p:nvPr>
        </p:nvSpPr>
        <p:spPr>
          <a:xfrm>
            <a:off x="838200" y="-1358511"/>
            <a:ext cx="10515600" cy="1325563"/>
          </a:xfrm>
        </p:spPr>
        <p:txBody>
          <a:bodyPr/>
          <a:lstStyle/>
          <a:p>
            <a:pPr marL="0" marR="0" lvl="0" indent="0" algn="l" defTabSz="914400" rtl="0" eaLnBrk="1" fontAlgn="auto" latinLnBrk="0" hangingPunct="1">
              <a:lnSpc>
                <a:spcPct val="90000"/>
              </a:lnSpc>
              <a:spcBef>
                <a:spcPct val="0"/>
              </a:spcBef>
              <a:spcAft>
                <a:spcPts val="0"/>
              </a:spcAft>
              <a:buClrTx/>
              <a:buSzTx/>
              <a:buFontTx/>
              <a:buNone/>
              <a:tabLst/>
              <a:defRPr/>
            </a:pPr>
            <a:r>
              <a:rPr lang="nb-NO" dirty="0"/>
              <a:t>Video: </a:t>
            </a:r>
            <a:r>
              <a:rPr lang="nb-NO" b="1" dirty="0" err="1"/>
              <a:t>micro:bit</a:t>
            </a:r>
            <a:r>
              <a:rPr lang="nb-NO" b="1" dirty="0"/>
              <a:t> radio</a:t>
            </a:r>
          </a:p>
        </p:txBody>
      </p:sp>
      <p:pic>
        <p:nvPicPr>
          <p:cNvPr id="2" name="Media på Internett 1" descr="Video som viser hvordan radiofunksjonen til micro:bit fungerer. ">
            <a:hlinkClick r:id="" action="ppaction://media"/>
            <a:extLst>
              <a:ext uri="{FF2B5EF4-FFF2-40B4-BE49-F238E27FC236}">
                <a16:creationId xmlns:a16="http://schemas.microsoft.com/office/drawing/2014/main" id="{14015A49-D7E0-1ED0-9D36-8EEBDE253B2A}"/>
              </a:ext>
            </a:extLst>
          </p:cNvPr>
          <p:cNvPicPr>
            <a:picLocks noRot="1" noChangeAspect="1"/>
          </p:cNvPicPr>
          <p:nvPr>
            <a:videoFile r:link="rId1"/>
          </p:nvPr>
        </p:nvPicPr>
        <p:blipFill>
          <a:blip r:embed="rId4"/>
          <a:stretch>
            <a:fillRect/>
          </a:stretch>
        </p:blipFill>
        <p:spPr>
          <a:xfrm>
            <a:off x="-20422" y="-32948"/>
            <a:ext cx="12212422" cy="6900019"/>
          </a:xfrm>
          <a:prstGeom prst="rect">
            <a:avLst/>
          </a:prstGeom>
        </p:spPr>
      </p:pic>
    </p:spTree>
    <p:extLst>
      <p:ext uri="{BB962C8B-B14F-4D97-AF65-F5344CB8AC3E}">
        <p14:creationId xmlns:p14="http://schemas.microsoft.com/office/powerpoint/2010/main" val="212424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19F99F7A-AAC9-23DE-0567-DB23E2D83151}"/>
              </a:ext>
            </a:extLst>
          </p:cNvPr>
          <p:cNvSpPr>
            <a:spLocks noGrp="1"/>
          </p:cNvSpPr>
          <p:nvPr>
            <p:ph type="title"/>
          </p:nvPr>
        </p:nvSpPr>
        <p:spPr/>
        <p:txBody>
          <a:bodyPr/>
          <a:lstStyle/>
          <a:p>
            <a:pPr rtl="0"/>
            <a:r>
              <a:rPr lang="nb-NO" sz="4400" b="0" i="0" u="none" strike="noStrike" cap="none" dirty="0">
                <a:solidFill>
                  <a:schemeClr val="dk1"/>
                </a:solidFill>
                <a:effectLst/>
                <a:latin typeface="Century Gothic" panose="020B0502020202020204" pitchFamily="34" charset="0"/>
                <a:ea typeface="Calibri"/>
                <a:cs typeface="Calibri"/>
                <a:sym typeface="Calibri"/>
              </a:rPr>
              <a:t>Slik fungerer radiofunksjonen</a:t>
            </a:r>
            <a:endParaRPr lang="nb-NO" dirty="0">
              <a:effectLst/>
            </a:endParaRPr>
          </a:p>
        </p:txBody>
      </p:sp>
      <p:sp>
        <p:nvSpPr>
          <p:cNvPr id="4" name="Google Shape;117;p28">
            <a:extLst>
              <a:ext uri="{FF2B5EF4-FFF2-40B4-BE49-F238E27FC236}">
                <a16:creationId xmlns:a16="http://schemas.microsoft.com/office/drawing/2014/main" id="{61605AB1-335C-80CB-4062-B9487320AA32}"/>
              </a:ext>
            </a:extLst>
          </p:cNvPr>
          <p:cNvSpPr txBox="1">
            <a:spLocks/>
          </p:cNvSpPr>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Century Gothic" panose="020B0502020202020204" pitchFamily="34" charset="0"/>
                <a:ea typeface="Century Gothic" panose="020B0502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nSpc>
                <a:spcPct val="90000"/>
              </a:lnSpc>
              <a:buClr>
                <a:schemeClr val="dk1"/>
              </a:buClr>
              <a:buSzPts val="1800"/>
            </a:pPr>
            <a:r>
              <a:rPr lang="nb-NO" sz="3600" dirty="0"/>
              <a:t>Slik fungerer radiofunksjonen</a:t>
            </a:r>
          </a:p>
        </p:txBody>
      </p:sp>
      <p:grpSp>
        <p:nvGrpSpPr>
          <p:cNvPr id="11" name="Gruppe 10" descr="Video som viser hvordan radiofunksjonen til micro:bit fungerer. ">
            <a:extLst>
              <a:ext uri="{FF2B5EF4-FFF2-40B4-BE49-F238E27FC236}">
                <a16:creationId xmlns:a16="http://schemas.microsoft.com/office/drawing/2014/main" id="{C0ED72C0-FA9C-4B7E-2B12-5388E75141A2}"/>
              </a:ext>
            </a:extLst>
          </p:cNvPr>
          <p:cNvGrpSpPr/>
          <p:nvPr/>
        </p:nvGrpSpPr>
        <p:grpSpPr>
          <a:xfrm>
            <a:off x="1951180" y="1494631"/>
            <a:ext cx="8289639" cy="4710886"/>
            <a:chOff x="1951180" y="1494631"/>
            <a:chExt cx="8289639" cy="4710886"/>
          </a:xfrm>
        </p:grpSpPr>
        <p:pic>
          <p:nvPicPr>
            <p:cNvPr id="7" name="Bilde 6">
              <a:hlinkClick r:id="rId3"/>
              <a:extLst>
                <a:ext uri="{FF2B5EF4-FFF2-40B4-BE49-F238E27FC236}">
                  <a16:creationId xmlns:a16="http://schemas.microsoft.com/office/drawing/2014/main" id="{5F37B3AC-5944-5469-55A0-BFA86EF05A08}"/>
                </a:ext>
              </a:extLst>
            </p:cNvPr>
            <p:cNvPicPr>
              <a:picLocks noChangeAspect="1"/>
            </p:cNvPicPr>
            <p:nvPr/>
          </p:nvPicPr>
          <p:blipFill>
            <a:blip r:embed="rId4">
              <a:clrChange>
                <a:clrFrom>
                  <a:srgbClr val="0F0F0F"/>
                </a:clrFrom>
                <a:clrTo>
                  <a:srgbClr val="0F0F0F">
                    <a:alpha val="0"/>
                  </a:srgbClr>
                </a:clrTo>
              </a:clrChange>
            </a:blip>
            <a:stretch>
              <a:fillRect/>
            </a:stretch>
          </p:blipFill>
          <p:spPr>
            <a:xfrm>
              <a:off x="1951180" y="1494631"/>
              <a:ext cx="8289639" cy="4710886"/>
            </a:xfrm>
            <a:prstGeom prst="rect">
              <a:avLst/>
            </a:prstGeom>
          </p:spPr>
        </p:pic>
        <p:sp>
          <p:nvSpPr>
            <p:cNvPr id="9" name="Ellipse 8">
              <a:hlinkClick r:id="rId3"/>
              <a:extLst>
                <a:ext uri="{FF2B5EF4-FFF2-40B4-BE49-F238E27FC236}">
                  <a16:creationId xmlns:a16="http://schemas.microsoft.com/office/drawing/2014/main" id="{EBE554F1-62E9-B569-457B-52B9399FD2C1}"/>
                </a:ext>
              </a:extLst>
            </p:cNvPr>
            <p:cNvSpPr/>
            <p:nvPr/>
          </p:nvSpPr>
          <p:spPr>
            <a:xfrm>
              <a:off x="5225969" y="2796402"/>
              <a:ext cx="2442259" cy="2442259"/>
            </a:xfrm>
            <a:prstGeom prst="ellipse">
              <a:avLst/>
            </a:prstGeom>
            <a:solidFill>
              <a:srgbClr val="7F7F7F">
                <a:alpha val="41176"/>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Likebent trekant 9">
              <a:hlinkClick r:id="rId3"/>
              <a:extLst>
                <a:ext uri="{FF2B5EF4-FFF2-40B4-BE49-F238E27FC236}">
                  <a16:creationId xmlns:a16="http://schemas.microsoft.com/office/drawing/2014/main" id="{60B93809-536B-CAFC-4F3C-07B16263C245}"/>
                </a:ext>
              </a:extLst>
            </p:cNvPr>
            <p:cNvSpPr/>
            <p:nvPr/>
          </p:nvSpPr>
          <p:spPr>
            <a:xfrm rot="5400000">
              <a:off x="5972901" y="3522396"/>
              <a:ext cx="1148713" cy="990270"/>
            </a:xfrm>
            <a:prstGeom prst="triangle">
              <a:avLst/>
            </a:prstGeom>
            <a:solidFill>
              <a:srgbClr val="FFFFFF">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grpSp>
    </p:spTree>
    <p:extLst>
      <p:ext uri="{BB962C8B-B14F-4D97-AF65-F5344CB8AC3E}">
        <p14:creationId xmlns:p14="http://schemas.microsoft.com/office/powerpoint/2010/main" val="34290924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5"/>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Calibri"/>
              <a:buNone/>
            </a:pPr>
            <a:r>
              <a:rPr lang="nb-NO" sz="3600" dirty="0"/>
              <a:t>Sender og mottaker settes til samme gruppe</a:t>
            </a:r>
          </a:p>
        </p:txBody>
      </p:sp>
      <p:sp>
        <p:nvSpPr>
          <p:cNvPr id="196" name="Google Shape;196;p5"/>
          <p:cNvSpPr txBox="1">
            <a:spLocks noGrp="1"/>
          </p:cNvSpPr>
          <p:nvPr>
            <p:ph type="body" idx="1"/>
          </p:nvPr>
        </p:nvSpPr>
        <p:spPr>
          <a:xfrm>
            <a:off x="838201" y="1825626"/>
            <a:ext cx="5775598" cy="804076"/>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90000"/>
              </a:lnSpc>
              <a:spcBef>
                <a:spcPts val="0"/>
              </a:spcBef>
              <a:spcAft>
                <a:spcPts val="2400"/>
              </a:spcAft>
              <a:buSzPts val="2800"/>
              <a:buChar char="•"/>
            </a:pPr>
            <a:r>
              <a:rPr lang="nb-NO" sz="2200" dirty="0"/>
              <a:t>Sender og mottaker må settes til samme gruppe i programmet</a:t>
            </a:r>
          </a:p>
        </p:txBody>
      </p:sp>
      <p:grpSp>
        <p:nvGrpSpPr>
          <p:cNvPr id="5" name="Gruppe 4" descr="Blokkprogrammering i MakeCode: &#10;ved start&#10;radio sett gruppe 0&#10;">
            <a:extLst>
              <a:ext uri="{FF2B5EF4-FFF2-40B4-BE49-F238E27FC236}">
                <a16:creationId xmlns:a16="http://schemas.microsoft.com/office/drawing/2014/main" id="{0FDD8D9A-99E8-1884-108B-0520BF16F74F}"/>
              </a:ext>
            </a:extLst>
          </p:cNvPr>
          <p:cNvGrpSpPr/>
          <p:nvPr/>
        </p:nvGrpSpPr>
        <p:grpSpPr>
          <a:xfrm>
            <a:off x="727625" y="2764816"/>
            <a:ext cx="4409592" cy="3594170"/>
            <a:chOff x="5647355" y="2629702"/>
            <a:chExt cx="4409592" cy="3594170"/>
          </a:xfrm>
        </p:grpSpPr>
        <p:pic>
          <p:nvPicPr>
            <p:cNvPr id="6" name="Google Shape;137;gcde3d214c2_0_2">
              <a:extLst>
                <a:ext uri="{FF2B5EF4-FFF2-40B4-BE49-F238E27FC236}">
                  <a16:creationId xmlns:a16="http://schemas.microsoft.com/office/drawing/2014/main" id="{E12CBF4C-903E-F2B5-E708-6CA1082423AC}"/>
                </a:ext>
                <a:ext uri="{C183D7F6-B498-43B3-948B-1728B52AA6E4}">
                  <adec:decorative xmlns:adec="http://schemas.microsoft.com/office/drawing/2017/decorative" val="1"/>
                </a:ext>
              </a:extLst>
            </p:cNvPr>
            <p:cNvPicPr preferRelativeResize="0"/>
            <p:nvPr/>
          </p:nvPicPr>
          <p:blipFill rotWithShape="1">
            <a:blip r:embed="rId3" cstate="screen">
              <a:alphaModFix amt="50000"/>
              <a:extLst>
                <a:ext uri="{28A0092B-C50C-407E-A947-70E740481C1C}">
                  <a14:useLocalDpi xmlns:a14="http://schemas.microsoft.com/office/drawing/2010/main"/>
                </a:ext>
              </a:extLst>
            </a:blip>
            <a:srcRect/>
            <a:stretch/>
          </p:blipFill>
          <p:spPr>
            <a:xfrm>
              <a:off x="5944269" y="3186041"/>
              <a:ext cx="1000344" cy="804075"/>
            </a:xfrm>
            <a:prstGeom prst="rect">
              <a:avLst/>
            </a:prstGeom>
            <a:noFill/>
            <a:ln>
              <a:noFill/>
            </a:ln>
          </p:spPr>
        </p:pic>
        <p:pic>
          <p:nvPicPr>
            <p:cNvPr id="7" name="Google Shape;134;gcde3d214c2_0_2">
              <a:extLst>
                <a:ext uri="{FF2B5EF4-FFF2-40B4-BE49-F238E27FC236}">
                  <a16:creationId xmlns:a16="http://schemas.microsoft.com/office/drawing/2014/main" id="{7BFEECD7-80A6-603F-5058-CD61E532B18A}"/>
                </a:ext>
                <a:ext uri="{C183D7F6-B498-43B3-948B-1728B52AA6E4}">
                  <adec:decorative xmlns:adec="http://schemas.microsoft.com/office/drawing/2017/decorative" val="1"/>
                </a:ext>
              </a:extLst>
            </p:cNvPr>
            <p:cNvPicPr preferRelativeResize="0"/>
            <p:nvPr/>
          </p:nvPicPr>
          <p:blipFill rotWithShape="1">
            <a:blip r:embed="rId4" cstate="screen">
              <a:clrChange>
                <a:clrFrom>
                  <a:srgbClr val="FFFFFF"/>
                </a:clrFrom>
                <a:clrTo>
                  <a:srgbClr val="FFFFFF">
                    <a:alpha val="0"/>
                  </a:srgbClr>
                </a:clrTo>
              </a:clrChange>
              <a:alphaModFix amt="50000"/>
              <a:extLst>
                <a:ext uri="{28A0092B-C50C-407E-A947-70E740481C1C}">
                  <a14:useLocalDpi xmlns:a14="http://schemas.microsoft.com/office/drawing/2010/main"/>
                </a:ext>
              </a:extLst>
            </a:blip>
            <a:srcRect/>
            <a:stretch/>
          </p:blipFill>
          <p:spPr>
            <a:xfrm flipH="1">
              <a:off x="5732506" y="4929796"/>
              <a:ext cx="1390147" cy="1294076"/>
            </a:xfrm>
            <a:prstGeom prst="rect">
              <a:avLst/>
            </a:prstGeom>
            <a:noFill/>
            <a:ln>
              <a:noFill/>
            </a:ln>
          </p:spPr>
        </p:pic>
        <p:grpSp>
          <p:nvGrpSpPr>
            <p:cNvPr id="8" name="Gruppe 7">
              <a:extLst>
                <a:ext uri="{FF2B5EF4-FFF2-40B4-BE49-F238E27FC236}">
                  <a16:creationId xmlns:a16="http://schemas.microsoft.com/office/drawing/2014/main" id="{A3BAA84A-C1AD-2201-2CA1-8E10B0B4C6FE}"/>
                </a:ext>
              </a:extLst>
            </p:cNvPr>
            <p:cNvGrpSpPr/>
            <p:nvPr/>
          </p:nvGrpSpPr>
          <p:grpSpPr>
            <a:xfrm>
              <a:off x="5647355" y="2629702"/>
              <a:ext cx="4409592" cy="3448304"/>
              <a:chOff x="5609255" y="2629702"/>
              <a:chExt cx="4409592" cy="3448304"/>
            </a:xfrm>
          </p:grpSpPr>
          <p:grpSp>
            <p:nvGrpSpPr>
              <p:cNvPr id="9" name="Gruppe 8" descr="Programeringsblokker der både sender og mottaker har blokken: radio sett gruppe 82.">
                <a:extLst>
                  <a:ext uri="{FF2B5EF4-FFF2-40B4-BE49-F238E27FC236}">
                    <a16:creationId xmlns:a16="http://schemas.microsoft.com/office/drawing/2014/main" id="{0CEF2508-A5F8-8206-E2B2-CE9B4B4FCAC7}"/>
                  </a:ext>
                </a:extLst>
              </p:cNvPr>
              <p:cNvGrpSpPr/>
              <p:nvPr/>
            </p:nvGrpSpPr>
            <p:grpSpPr>
              <a:xfrm>
                <a:off x="5609255" y="2629702"/>
                <a:ext cx="4409592" cy="3448304"/>
                <a:chOff x="5656132" y="2626512"/>
                <a:chExt cx="4409592" cy="3448304"/>
              </a:xfrm>
            </p:grpSpPr>
            <p:pic>
              <p:nvPicPr>
                <p:cNvPr id="12" name="Google Shape;197;p5" descr="Blokkprogrammering i MakeCode: &#10;ved start&#10;radio sett gruppe 0">
                  <a:extLst>
                    <a:ext uri="{FF2B5EF4-FFF2-40B4-BE49-F238E27FC236}">
                      <a16:creationId xmlns:a16="http://schemas.microsoft.com/office/drawing/2014/main" id="{41CAE7FD-C8EE-75CE-AC41-CBFB935281B6}"/>
                    </a:ext>
                  </a:extLst>
                </p:cNvPr>
                <p:cNvPicPr preferRelativeResize="0"/>
                <p:nvPr/>
              </p:nvPicPr>
              <p:blipFill rotWithShape="1">
                <a:blip r:embed="rId5">
                  <a:clrChange>
                    <a:clrFrom>
                      <a:srgbClr val="ECF0F1"/>
                    </a:clrFrom>
                    <a:clrTo>
                      <a:srgbClr val="ECF0F1">
                        <a:alpha val="0"/>
                      </a:srgbClr>
                    </a:clrTo>
                  </a:clrChange>
                  <a:alphaModFix/>
                </a:blip>
                <a:srcRect/>
                <a:stretch/>
              </p:blipFill>
              <p:spPr>
                <a:xfrm>
                  <a:off x="7354262" y="2626512"/>
                  <a:ext cx="2711462" cy="1618783"/>
                </a:xfrm>
                <a:prstGeom prst="rect">
                  <a:avLst/>
                </a:prstGeom>
                <a:noFill/>
                <a:ln>
                  <a:noFill/>
                </a:ln>
              </p:spPr>
            </p:pic>
            <p:sp>
              <p:nvSpPr>
                <p:cNvPr id="13" name="Google Shape;198;p5" descr="Sender">
                  <a:extLst>
                    <a:ext uri="{FF2B5EF4-FFF2-40B4-BE49-F238E27FC236}">
                      <a16:creationId xmlns:a16="http://schemas.microsoft.com/office/drawing/2014/main" id="{6A98122A-7DF9-C463-BFE5-390FE77B5C7E}"/>
                    </a:ext>
                  </a:extLst>
                </p:cNvPr>
                <p:cNvSpPr txBox="1"/>
                <p:nvPr/>
              </p:nvSpPr>
              <p:spPr>
                <a:xfrm>
                  <a:off x="5672993" y="2635818"/>
                  <a:ext cx="156045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nb-NO" sz="2800" b="1" i="0" u="none" strike="noStrike" cap="none" dirty="0">
                      <a:solidFill>
                        <a:schemeClr val="dk1"/>
                      </a:solidFill>
                      <a:latin typeface="Amatic SC" pitchFamily="2" charset="-79"/>
                      <a:ea typeface="Calibri"/>
                      <a:cs typeface="Amatic SC" pitchFamily="2" charset="-79"/>
                      <a:sym typeface="Calibri"/>
                    </a:rPr>
                    <a:t>Sender</a:t>
                  </a:r>
                  <a:endParaRPr lang="nb-NO" sz="1400" b="1" i="0" u="none" strike="noStrike" cap="none" dirty="0">
                    <a:solidFill>
                      <a:srgbClr val="000000"/>
                    </a:solidFill>
                    <a:latin typeface="Amatic SC" pitchFamily="2" charset="-79"/>
                    <a:cs typeface="Amatic SC" pitchFamily="2" charset="-79"/>
                    <a:sym typeface="Arial"/>
                  </a:endParaRPr>
                </a:p>
              </p:txBody>
            </p:sp>
            <p:sp>
              <p:nvSpPr>
                <p:cNvPr id="14" name="Google Shape;199;p5" descr="Mottaker">
                  <a:extLst>
                    <a:ext uri="{FF2B5EF4-FFF2-40B4-BE49-F238E27FC236}">
                      <a16:creationId xmlns:a16="http://schemas.microsoft.com/office/drawing/2014/main" id="{BA846705-5ADC-F9C1-A73D-D4AB23EA695F}"/>
                    </a:ext>
                  </a:extLst>
                </p:cNvPr>
                <p:cNvSpPr txBox="1"/>
                <p:nvPr/>
              </p:nvSpPr>
              <p:spPr>
                <a:xfrm>
                  <a:off x="5656132" y="4445850"/>
                  <a:ext cx="156045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nb-NO" sz="2800" b="1" i="0" u="none" strike="noStrike" cap="none" dirty="0">
                      <a:solidFill>
                        <a:schemeClr val="dk1"/>
                      </a:solidFill>
                      <a:latin typeface="Amatic SC" pitchFamily="2" charset="-79"/>
                      <a:ea typeface="Calibri"/>
                      <a:cs typeface="Amatic SC" pitchFamily="2" charset="-79"/>
                      <a:sym typeface="Calibri"/>
                    </a:rPr>
                    <a:t>Mottaker</a:t>
                  </a:r>
                  <a:endParaRPr lang="nb-NO" sz="1400" b="1" i="0" u="none" strike="noStrike" cap="none" dirty="0">
                    <a:solidFill>
                      <a:srgbClr val="000000"/>
                    </a:solidFill>
                    <a:latin typeface="Amatic SC" pitchFamily="2" charset="-79"/>
                    <a:cs typeface="Amatic SC" pitchFamily="2" charset="-79"/>
                    <a:sym typeface="Arial"/>
                  </a:endParaRPr>
                </a:p>
              </p:txBody>
            </p:sp>
            <p:pic>
              <p:nvPicPr>
                <p:cNvPr id="15" name="Google Shape;200;p5" descr="Blokkprogrammering i MakeCode: &#10;ved start&#10;radio sett gruppe 0">
                  <a:extLst>
                    <a:ext uri="{FF2B5EF4-FFF2-40B4-BE49-F238E27FC236}">
                      <a16:creationId xmlns:a16="http://schemas.microsoft.com/office/drawing/2014/main" id="{BE3D854E-D810-E7E5-3DEB-DF6852891C75}"/>
                    </a:ext>
                  </a:extLst>
                </p:cNvPr>
                <p:cNvPicPr preferRelativeResize="0"/>
                <p:nvPr/>
              </p:nvPicPr>
              <p:blipFill rotWithShape="1">
                <a:blip r:embed="rId5">
                  <a:clrChange>
                    <a:clrFrom>
                      <a:srgbClr val="ECF0F1"/>
                    </a:clrFrom>
                    <a:clrTo>
                      <a:srgbClr val="ECF0F1">
                        <a:alpha val="0"/>
                      </a:srgbClr>
                    </a:clrTo>
                  </a:clrChange>
                  <a:alphaModFix/>
                </a:blip>
                <a:srcRect/>
                <a:stretch/>
              </p:blipFill>
              <p:spPr>
                <a:xfrm>
                  <a:off x="7354262" y="4456033"/>
                  <a:ext cx="2711462" cy="1618783"/>
                </a:xfrm>
                <a:prstGeom prst="rect">
                  <a:avLst/>
                </a:prstGeom>
                <a:noFill/>
                <a:ln>
                  <a:noFill/>
                </a:ln>
              </p:spPr>
            </p:pic>
          </p:grpSp>
          <p:sp>
            <p:nvSpPr>
              <p:cNvPr id="10" name="TekstSylinder 9">
                <a:extLst>
                  <a:ext uri="{FF2B5EF4-FFF2-40B4-BE49-F238E27FC236}">
                    <a16:creationId xmlns:a16="http://schemas.microsoft.com/office/drawing/2014/main" id="{6934BD75-3712-46D5-4C09-2A8FAD889CDF}"/>
                  </a:ext>
                </a:extLst>
              </p:cNvPr>
              <p:cNvSpPr txBox="1"/>
              <p:nvPr/>
            </p:nvSpPr>
            <p:spPr>
              <a:xfrm>
                <a:off x="9495773" y="3431649"/>
                <a:ext cx="212997" cy="215444"/>
              </a:xfrm>
              <a:prstGeom prst="rect">
                <a:avLst/>
              </a:prstGeom>
              <a:solidFill>
                <a:schemeClr val="bg1"/>
              </a:solidFill>
            </p:spPr>
            <p:txBody>
              <a:bodyPr wrap="square" lIns="0" tIns="0" rIns="0" bIns="0" rtlCol="0">
                <a:spAutoFit/>
              </a:bodyPr>
              <a:lstStyle/>
              <a:p>
                <a:pPr algn="ctr"/>
                <a:r>
                  <a:rPr lang="nb-NO" b="1" dirty="0">
                    <a:solidFill>
                      <a:schemeClr val="tx1">
                        <a:lumMod val="65000"/>
                        <a:lumOff val="35000"/>
                      </a:schemeClr>
                    </a:solidFill>
                  </a:rPr>
                  <a:t>0</a:t>
                </a:r>
              </a:p>
            </p:txBody>
          </p:sp>
          <p:sp>
            <p:nvSpPr>
              <p:cNvPr id="11" name="TekstSylinder 10">
                <a:extLst>
                  <a:ext uri="{FF2B5EF4-FFF2-40B4-BE49-F238E27FC236}">
                    <a16:creationId xmlns:a16="http://schemas.microsoft.com/office/drawing/2014/main" id="{B768A023-4732-45CF-F9D3-E9FCBA9D8AA5}"/>
                  </a:ext>
                </a:extLst>
              </p:cNvPr>
              <p:cNvSpPr txBox="1"/>
              <p:nvPr/>
            </p:nvSpPr>
            <p:spPr>
              <a:xfrm>
                <a:off x="9472942" y="5249966"/>
                <a:ext cx="251097" cy="215444"/>
              </a:xfrm>
              <a:prstGeom prst="rect">
                <a:avLst/>
              </a:prstGeom>
              <a:solidFill>
                <a:schemeClr val="bg1"/>
              </a:solidFill>
            </p:spPr>
            <p:txBody>
              <a:bodyPr wrap="square" lIns="0" tIns="0" rIns="0" bIns="0" rtlCol="0">
                <a:spAutoFit/>
              </a:bodyPr>
              <a:lstStyle/>
              <a:p>
                <a:pPr algn="ctr"/>
                <a:r>
                  <a:rPr lang="nb-NO" b="1" dirty="0">
                    <a:solidFill>
                      <a:schemeClr val="tx1">
                        <a:lumMod val="65000"/>
                        <a:lumOff val="35000"/>
                      </a:schemeClr>
                    </a:solidFill>
                  </a:rPr>
                  <a:t>0</a:t>
                </a:r>
              </a:p>
            </p:txBody>
          </p:sp>
        </p:grpSp>
      </p:grpSp>
      <p:grpSp>
        <p:nvGrpSpPr>
          <p:cNvPr id="2" name="Gruppe 1">
            <a:extLst>
              <a:ext uri="{FF2B5EF4-FFF2-40B4-BE49-F238E27FC236}">
                <a16:creationId xmlns:a16="http://schemas.microsoft.com/office/drawing/2014/main" id="{14B1E674-3F86-1B82-4443-0073076C4151}"/>
              </a:ext>
              <a:ext uri="{C183D7F6-B498-43B3-948B-1728B52AA6E4}">
                <adec:decorative xmlns:adec="http://schemas.microsoft.com/office/drawing/2017/decorative" val="1"/>
              </a:ext>
            </a:extLst>
          </p:cNvPr>
          <p:cNvGrpSpPr/>
          <p:nvPr/>
        </p:nvGrpSpPr>
        <p:grpSpPr>
          <a:xfrm>
            <a:off x="10191372" y="690066"/>
            <a:ext cx="1536701" cy="2003450"/>
            <a:chOff x="9654997" y="656764"/>
            <a:chExt cx="1536701" cy="2003450"/>
          </a:xfrm>
        </p:grpSpPr>
        <p:grpSp>
          <p:nvGrpSpPr>
            <p:cNvPr id="3" name="Gruppe 2">
              <a:extLst>
                <a:ext uri="{FF2B5EF4-FFF2-40B4-BE49-F238E27FC236}">
                  <a16:creationId xmlns:a16="http://schemas.microsoft.com/office/drawing/2014/main" id="{9C251AE0-0B43-C86D-456B-F5F32CD80EB8}"/>
                </a:ext>
                <a:ext uri="{C183D7F6-B498-43B3-948B-1728B52AA6E4}">
                  <adec:decorative xmlns:adec="http://schemas.microsoft.com/office/drawing/2017/decorative" val="1"/>
                </a:ext>
              </a:extLst>
            </p:cNvPr>
            <p:cNvGrpSpPr/>
            <p:nvPr/>
          </p:nvGrpSpPr>
          <p:grpSpPr>
            <a:xfrm>
              <a:off x="9654997" y="1352617"/>
              <a:ext cx="1536701" cy="1307597"/>
              <a:chOff x="9654997" y="1352617"/>
              <a:chExt cx="1536701" cy="1307597"/>
            </a:xfrm>
          </p:grpSpPr>
          <p:pic>
            <p:nvPicPr>
              <p:cNvPr id="16" name="Google Shape;357;p6">
                <a:extLst>
                  <a:ext uri="{FF2B5EF4-FFF2-40B4-BE49-F238E27FC236}">
                    <a16:creationId xmlns:a16="http://schemas.microsoft.com/office/drawing/2014/main" id="{16E0867D-C8C4-FFA6-7C3E-725FE6D8F20B}"/>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9870746" y="1339264"/>
                <a:ext cx="1105201" cy="1536700"/>
              </a:xfrm>
              <a:prstGeom prst="rect">
                <a:avLst/>
              </a:prstGeom>
              <a:noFill/>
              <a:ln>
                <a:noFill/>
              </a:ln>
            </p:spPr>
          </p:pic>
          <p:sp>
            <p:nvSpPr>
              <p:cNvPr id="17" name="Google Shape;358;p6">
                <a:extLst>
                  <a:ext uri="{FF2B5EF4-FFF2-40B4-BE49-F238E27FC236}">
                    <a16:creationId xmlns:a16="http://schemas.microsoft.com/office/drawing/2014/main" id="{2FEB5B7A-4CCC-CDFB-8899-62E950FD01F4}"/>
                  </a:ext>
                </a:extLst>
              </p:cNvPr>
              <p:cNvSpPr txBox="1"/>
              <p:nvPr/>
            </p:nvSpPr>
            <p:spPr>
              <a:xfrm>
                <a:off x="9654998" y="1815014"/>
                <a:ext cx="1536700" cy="707846"/>
              </a:xfrm>
              <a:prstGeom prst="rect">
                <a:avLst/>
              </a:prstGeom>
              <a:noFill/>
              <a:ln>
                <a:noFill/>
              </a:ln>
            </p:spPr>
            <p:txBody>
              <a:bodyPr spcFirstLastPara="1" wrap="square" lIns="91425" tIns="45700" rIns="91425" bIns="45700" anchor="t" anchorCtr="0">
                <a:spAutoFit/>
              </a:bodyPr>
              <a:lstStyle/>
              <a:p>
                <a:pPr algn="ctr">
                  <a:defRPr/>
                </a:pPr>
                <a:r>
                  <a:rPr kumimoji="0" lang="nb-NO" sz="2000" b="1" i="0" u="none" strike="noStrike" kern="0" cap="none" spc="0" normalizeH="0" baseline="0" noProof="0" dirty="0">
                    <a:ln>
                      <a:noFill/>
                    </a:ln>
                    <a:solidFill>
                      <a:srgbClr val="000000"/>
                    </a:solidFill>
                    <a:effectLst/>
                    <a:uLnTx/>
                    <a:uFillTx/>
                    <a:latin typeface="Amatic SC"/>
                    <a:ea typeface="Amatic SC"/>
                    <a:cs typeface="Amatic SC"/>
                    <a:sym typeface="Amatic SC"/>
                  </a:rPr>
                  <a:t>Kravspesifikasjon fjernkontroll</a:t>
                </a:r>
              </a:p>
            </p:txBody>
          </p:sp>
          <p:pic>
            <p:nvPicPr>
              <p:cNvPr id="18" name="Google Shape;362;p6">
                <a:extLst>
                  <a:ext uri="{FF2B5EF4-FFF2-40B4-BE49-F238E27FC236}">
                    <a16:creationId xmlns:a16="http://schemas.microsoft.com/office/drawing/2014/main" id="{ACFE09F2-8705-3981-1442-6FE67F52FA85}"/>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291788" y="1352617"/>
                <a:ext cx="190500" cy="457200"/>
              </a:xfrm>
              <a:prstGeom prst="rect">
                <a:avLst/>
              </a:prstGeom>
              <a:noFill/>
              <a:ln>
                <a:noFill/>
              </a:ln>
            </p:spPr>
          </p:pic>
        </p:grpSp>
        <p:pic>
          <p:nvPicPr>
            <p:cNvPr id="4" name="Google Shape;79;p16">
              <a:extLst>
                <a:ext uri="{FF2B5EF4-FFF2-40B4-BE49-F238E27FC236}">
                  <a16:creationId xmlns:a16="http://schemas.microsoft.com/office/drawing/2014/main" id="{D4A91A91-239C-2BA0-EF3D-AC0A19020886}"/>
                </a:ext>
              </a:extLst>
            </p:cNvPr>
            <p:cNvPicPr preferRelativeResize="0"/>
            <p:nvPr/>
          </p:nvPicPr>
          <p:blipFill rotWithShape="1">
            <a:blip r:embed="rId8">
              <a:extLst>
                <a:ext uri="{96DAC541-7B7A-43D3-8B79-37D633B846F1}">
                  <asvg:svgBlip xmlns:asvg="http://schemas.microsoft.com/office/drawing/2016/SVG/main" r:embed="rId9"/>
                </a:ext>
              </a:extLst>
            </a:blip>
            <a:srcRect/>
            <a:stretch/>
          </p:blipFill>
          <p:spPr>
            <a:xfrm>
              <a:off x="10010667" y="656764"/>
              <a:ext cx="787400" cy="863600"/>
            </a:xfrm>
            <a:prstGeom prst="rect">
              <a:avLst/>
            </a:prstGeom>
            <a:noFill/>
            <a:ln>
              <a:noFill/>
            </a:ln>
          </p:spPr>
        </p:pic>
      </p:grpSp>
      <p:pic>
        <p:nvPicPr>
          <p:cNvPr id="19" name="Google Shape;134;gcde3d214c2_0_2" descr="bit:bot">
            <a:extLst>
              <a:ext uri="{FF2B5EF4-FFF2-40B4-BE49-F238E27FC236}">
                <a16:creationId xmlns:a16="http://schemas.microsoft.com/office/drawing/2014/main" id="{839A6055-3A6D-2E15-2EDC-B6407ABBAA57}"/>
              </a:ext>
            </a:extLst>
          </p:cNvPr>
          <p:cNvPicPr preferRelativeResize="0"/>
          <p:nvPr/>
        </p:nvPicPr>
        <p:blipFill rotWithShape="1">
          <a:blip r:embed="rId10" cstate="screen">
            <a:extLst>
              <a:ext uri="{28A0092B-C50C-407E-A947-70E740481C1C}">
                <a14:useLocalDpi xmlns:a14="http://schemas.microsoft.com/office/drawing/2010/main"/>
              </a:ext>
            </a:extLst>
          </a:blip>
          <a:srcRect/>
          <a:stretch/>
        </p:blipFill>
        <p:spPr>
          <a:xfrm flipH="1">
            <a:off x="8319751" y="2913652"/>
            <a:ext cx="3436014" cy="3555379"/>
          </a:xfrm>
          <a:prstGeom prst="rect">
            <a:avLst/>
          </a:prstGeom>
          <a:noFill/>
          <a:ln>
            <a:noFill/>
          </a:ln>
        </p:spPr>
      </p:pic>
      <p:sp>
        <p:nvSpPr>
          <p:cNvPr id="20" name="Google Shape;139;gcde3d214c2_0_2">
            <a:extLst>
              <a:ext uri="{FF2B5EF4-FFF2-40B4-BE49-F238E27FC236}">
                <a16:creationId xmlns:a16="http://schemas.microsoft.com/office/drawing/2014/main" id="{CD02E200-BD22-4102-8C1D-219FA994ED9E}"/>
              </a:ext>
            </a:extLst>
          </p:cNvPr>
          <p:cNvSpPr/>
          <p:nvPr/>
        </p:nvSpPr>
        <p:spPr>
          <a:xfrm>
            <a:off x="6216337" y="3809797"/>
            <a:ext cx="2103414" cy="1274023"/>
          </a:xfrm>
          <a:prstGeom prst="wedgeRoundRectCallout">
            <a:avLst>
              <a:gd name="adj1" fmla="val 109168"/>
              <a:gd name="adj2" fmla="val -2316"/>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800" b="0" i="0" u="none" strike="noStrike" cap="none" dirty="0">
                <a:solidFill>
                  <a:schemeClr val="lt1"/>
                </a:solidFill>
                <a:latin typeface="Century Gothic" panose="020B0502020202020204" pitchFamily="34" charset="0"/>
                <a:sym typeface="Arial"/>
              </a:rPr>
              <a:t>Radiokanalen til </a:t>
            </a:r>
            <a:r>
              <a:rPr lang="nb-NO" sz="1800" b="0" i="0" u="none" strike="noStrike" cap="none" dirty="0" err="1">
                <a:solidFill>
                  <a:schemeClr val="lt1"/>
                </a:solidFill>
                <a:latin typeface="Century Gothic" panose="020B0502020202020204" pitchFamily="34" charset="0"/>
                <a:sym typeface="Arial"/>
              </a:rPr>
              <a:t>bit:bot.en</a:t>
            </a:r>
            <a:r>
              <a:rPr lang="nb-NO" sz="1800" b="0" i="0" u="none" strike="noStrike" cap="none" dirty="0">
                <a:solidFill>
                  <a:schemeClr val="lt1"/>
                </a:solidFill>
                <a:latin typeface="Century Gothic" panose="020B0502020202020204" pitchFamily="34" charset="0"/>
                <a:sym typeface="Arial"/>
              </a:rPr>
              <a:t> deres vises på skjermen</a:t>
            </a:r>
            <a:endParaRPr lang="nb-NO" sz="2400" dirty="0">
              <a:latin typeface="Century Gothic" panose="020B0502020202020204" pitchFamily="34" charset="0"/>
            </a:endParaRPr>
          </a:p>
        </p:txBody>
      </p:sp>
      <p:pic>
        <p:nvPicPr>
          <p:cNvPr id="29" name="Bilde 28">
            <a:extLst>
              <a:ext uri="{FF2B5EF4-FFF2-40B4-BE49-F238E27FC236}">
                <a16:creationId xmlns:a16="http://schemas.microsoft.com/office/drawing/2014/main" id="{B0F59608-D917-EA79-B2AE-13143BAAA495}"/>
              </a:ext>
              <a:ext uri="{C183D7F6-B498-43B3-948B-1728B52AA6E4}">
                <adec:decorative xmlns:adec="http://schemas.microsoft.com/office/drawing/2017/decorative" val="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450388" y="4317063"/>
            <a:ext cx="367374" cy="43930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gcde3d214c2_0_2"/>
          <p:cNvSpPr txBox="1">
            <a:spLocks noGrp="1"/>
          </p:cNvSpPr>
          <p:nvPr>
            <p:ph type="title"/>
          </p:nvPr>
        </p:nvSpPr>
        <p:spPr>
          <a:xfrm>
            <a:off x="838200" y="150340"/>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sz="4000" dirty="0"/>
              <a:t>Kommandoer som </a:t>
            </a:r>
            <a:r>
              <a:rPr lang="nb-NO" sz="4000" dirty="0" err="1"/>
              <a:t>bit:bot</a:t>
            </a:r>
            <a:r>
              <a:rPr lang="nb-NO" sz="4000" dirty="0"/>
              <a:t> forstår</a:t>
            </a:r>
          </a:p>
        </p:txBody>
      </p:sp>
      <p:pic>
        <p:nvPicPr>
          <p:cNvPr id="134" name="Google Shape;134;gcde3d214c2_0_2" descr="bit:bot"/>
          <p:cNvPicPr preferRelativeResize="0"/>
          <p:nvPr/>
        </p:nvPicPr>
        <p:blipFill rotWithShape="1">
          <a:blip r:embed="rId3" cstate="screen">
            <a:extLst>
              <a:ext uri="{28A0092B-C50C-407E-A947-70E740481C1C}">
                <a14:useLocalDpi xmlns:a14="http://schemas.microsoft.com/office/drawing/2010/main"/>
              </a:ext>
            </a:extLst>
          </a:blip>
          <a:srcRect/>
          <a:stretch/>
        </p:blipFill>
        <p:spPr>
          <a:xfrm flipH="1">
            <a:off x="3565139" y="1781355"/>
            <a:ext cx="4030837" cy="4170866"/>
          </a:xfrm>
          <a:prstGeom prst="rect">
            <a:avLst/>
          </a:prstGeom>
          <a:noFill/>
          <a:ln>
            <a:noFill/>
          </a:ln>
        </p:spPr>
      </p:pic>
      <p:pic>
        <p:nvPicPr>
          <p:cNvPr id="17" name="Bilde 16">
            <a:extLst>
              <a:ext uri="{FF2B5EF4-FFF2-40B4-BE49-F238E27FC236}">
                <a16:creationId xmlns:a16="http://schemas.microsoft.com/office/drawing/2014/main" id="{7AA53BDC-CACC-98E0-1604-CB2C0651EB5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848810" y="3394820"/>
            <a:ext cx="557575" cy="666751"/>
          </a:xfrm>
          <a:prstGeom prst="rect">
            <a:avLst/>
          </a:prstGeom>
        </p:spPr>
      </p:pic>
      <p:sp>
        <p:nvSpPr>
          <p:cNvPr id="5" name="Google Shape;139;gcde3d214c2_0_2">
            <a:extLst>
              <a:ext uri="{FF2B5EF4-FFF2-40B4-BE49-F238E27FC236}">
                <a16:creationId xmlns:a16="http://schemas.microsoft.com/office/drawing/2014/main" id="{02B3015D-CBEC-9CC1-0288-08029FACD076}"/>
              </a:ext>
            </a:extLst>
          </p:cNvPr>
          <p:cNvSpPr/>
          <p:nvPr/>
        </p:nvSpPr>
        <p:spPr>
          <a:xfrm>
            <a:off x="2132658" y="1422457"/>
            <a:ext cx="2126178" cy="666752"/>
          </a:xfrm>
          <a:prstGeom prst="wedgeRoundRectCallout">
            <a:avLst>
              <a:gd name="adj1" fmla="val 46941"/>
              <a:gd name="adj2" fmla="val 112364"/>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800" b="0" i="0" u="none" strike="noStrike" cap="none" dirty="0">
                <a:solidFill>
                  <a:schemeClr val="lt1"/>
                </a:solidFill>
                <a:latin typeface="Century Gothic" panose="020B0502020202020204" pitchFamily="34" charset="0"/>
                <a:sym typeface="Arial"/>
              </a:rPr>
              <a:t>H: Høyrehjul</a:t>
            </a:r>
          </a:p>
        </p:txBody>
      </p:sp>
      <p:pic>
        <p:nvPicPr>
          <p:cNvPr id="3" name="Bilde 2">
            <a:extLst>
              <a:ext uri="{FF2B5EF4-FFF2-40B4-BE49-F238E27FC236}">
                <a16:creationId xmlns:a16="http://schemas.microsoft.com/office/drawing/2014/main" id="{E2CC8DEC-DA98-9F98-B9C2-DC6C25B61F68}"/>
              </a:ext>
              <a:ext uri="{C183D7F6-B498-43B3-948B-1728B52AA6E4}">
                <adec:decorative xmlns:adec="http://schemas.microsoft.com/office/drawing/2017/decorative" val="1"/>
              </a:ext>
            </a:extLst>
          </p:cNvPr>
          <p:cNvPicPr>
            <a:picLocks noChangeAspect="1"/>
          </p:cNvPicPr>
          <p:nvPr/>
        </p:nvPicPr>
        <p:blipFill>
          <a:blip r:embed="rId5"/>
          <a:srcRect/>
          <a:stretch/>
        </p:blipFill>
        <p:spPr>
          <a:xfrm>
            <a:off x="7508502" y="3210309"/>
            <a:ext cx="3434637" cy="2610325"/>
          </a:xfrm>
          <a:prstGeom prst="rect">
            <a:avLst/>
          </a:prstGeom>
        </p:spPr>
      </p:pic>
      <p:grpSp>
        <p:nvGrpSpPr>
          <p:cNvPr id="18" name="Gruppe 17">
            <a:extLst>
              <a:ext uri="{FF2B5EF4-FFF2-40B4-BE49-F238E27FC236}">
                <a16:creationId xmlns:a16="http://schemas.microsoft.com/office/drawing/2014/main" id="{0B8C3644-AEBC-0857-5BD4-326894B699A3}"/>
              </a:ext>
              <a:ext uri="{C183D7F6-B498-43B3-948B-1728B52AA6E4}">
                <adec:decorative xmlns:adec="http://schemas.microsoft.com/office/drawing/2017/decorative" val="1"/>
              </a:ext>
            </a:extLst>
          </p:cNvPr>
          <p:cNvGrpSpPr/>
          <p:nvPr/>
        </p:nvGrpSpPr>
        <p:grpSpPr>
          <a:xfrm>
            <a:off x="10117832" y="4644978"/>
            <a:ext cx="1650614" cy="1473466"/>
            <a:chOff x="1934583" y="4163281"/>
            <a:chExt cx="1650614" cy="1473466"/>
          </a:xfrm>
        </p:grpSpPr>
        <p:sp>
          <p:nvSpPr>
            <p:cNvPr id="8" name="TekstSylinder 7">
              <a:extLst>
                <a:ext uri="{FF2B5EF4-FFF2-40B4-BE49-F238E27FC236}">
                  <a16:creationId xmlns:a16="http://schemas.microsoft.com/office/drawing/2014/main" id="{2900FEEF-1141-3031-BA6F-8CC1FF6B7B91}"/>
                </a:ext>
              </a:extLst>
            </p:cNvPr>
            <p:cNvSpPr txBox="1"/>
            <p:nvPr/>
          </p:nvSpPr>
          <p:spPr>
            <a:xfrm>
              <a:off x="1934583" y="5113527"/>
              <a:ext cx="1650614" cy="523220"/>
            </a:xfrm>
            <a:prstGeom prst="rect">
              <a:avLst/>
            </a:prstGeom>
            <a:noFill/>
          </p:spPr>
          <p:txBody>
            <a:bodyPr wrap="square" rtlCol="0">
              <a:spAutoFit/>
            </a:bodyPr>
            <a:lstStyle/>
            <a:p>
              <a:pPr algn="ctr"/>
              <a:r>
                <a:rPr lang="nb-NO" dirty="0">
                  <a:latin typeface="Century Gothic" panose="020B0502020202020204" pitchFamily="34" charset="0"/>
                </a:rPr>
                <a:t>farten på hjulet, </a:t>
              </a:r>
              <a:br>
                <a:rPr lang="nb-NO" dirty="0">
                  <a:latin typeface="Century Gothic" panose="020B0502020202020204" pitchFamily="34" charset="0"/>
                </a:rPr>
              </a:br>
              <a:r>
                <a:rPr lang="nb-NO" dirty="0">
                  <a:latin typeface="Century Gothic" panose="020B0502020202020204" pitchFamily="34" charset="0"/>
                </a:rPr>
                <a:t>et tall fra 0 til 100</a:t>
              </a:r>
            </a:p>
          </p:txBody>
        </p:sp>
        <p:cxnSp>
          <p:nvCxnSpPr>
            <p:cNvPr id="14" name="Straight Arrow Connector 12">
              <a:extLst>
                <a:ext uri="{FF2B5EF4-FFF2-40B4-BE49-F238E27FC236}">
                  <a16:creationId xmlns:a16="http://schemas.microsoft.com/office/drawing/2014/main" id="{60039BE3-3338-12C5-AB9C-F20BF5E05995}"/>
                </a:ext>
                <a:ext uri="{C183D7F6-B498-43B3-948B-1728B52AA6E4}">
                  <adec:decorative xmlns:adec="http://schemas.microsoft.com/office/drawing/2017/decorative" val="1"/>
                </a:ext>
              </a:extLst>
            </p:cNvPr>
            <p:cNvCxnSpPr>
              <a:cxnSpLocks/>
            </p:cNvCxnSpPr>
            <p:nvPr/>
          </p:nvCxnSpPr>
          <p:spPr>
            <a:xfrm flipH="1" flipV="1">
              <a:off x="2343200" y="4163281"/>
              <a:ext cx="441236" cy="929678"/>
            </a:xfrm>
            <a:prstGeom prst="straightConnector1">
              <a:avLst/>
            </a:prstGeom>
            <a:ln w="57150" cap="rnd">
              <a:solidFill>
                <a:schemeClr val="tx1"/>
              </a:solidFill>
              <a:bevel/>
              <a:tailEnd type="triangle"/>
            </a:ln>
            <a:effectLst>
              <a:glow rad="228600">
                <a:schemeClr val="bg1">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7" name="Straight Arrow Connector 12">
              <a:extLst>
                <a:ext uri="{FF2B5EF4-FFF2-40B4-BE49-F238E27FC236}">
                  <a16:creationId xmlns:a16="http://schemas.microsoft.com/office/drawing/2014/main" id="{00673EA5-CE9C-86FB-C322-C601A7BECA1A}"/>
                </a:ext>
                <a:ext uri="{C183D7F6-B498-43B3-948B-1728B52AA6E4}">
                  <adec:decorative xmlns:adec="http://schemas.microsoft.com/office/drawing/2017/decorative" val="1"/>
                </a:ext>
              </a:extLst>
            </p:cNvPr>
            <p:cNvCxnSpPr>
              <a:cxnSpLocks/>
            </p:cNvCxnSpPr>
            <p:nvPr/>
          </p:nvCxnSpPr>
          <p:spPr>
            <a:xfrm flipH="1" flipV="1">
              <a:off x="2091619" y="4406685"/>
              <a:ext cx="503163" cy="686274"/>
            </a:xfrm>
            <a:prstGeom prst="straightConnector1">
              <a:avLst/>
            </a:prstGeom>
            <a:ln w="57150" cap="rnd">
              <a:solidFill>
                <a:schemeClr val="tx1"/>
              </a:solidFill>
              <a:bevel/>
              <a:tailEnd type="triangle"/>
            </a:ln>
            <a:effectLst>
              <a:glow rad="228600">
                <a:schemeClr val="bg1">
                  <a:alpha val="40000"/>
                </a:schemeClr>
              </a:glow>
            </a:effectLst>
          </p:spPr>
          <p:style>
            <a:lnRef idx="1">
              <a:schemeClr val="accent1"/>
            </a:lnRef>
            <a:fillRef idx="0">
              <a:schemeClr val="accent1"/>
            </a:fillRef>
            <a:effectRef idx="0">
              <a:schemeClr val="accent1"/>
            </a:effectRef>
            <a:fontRef idx="minor">
              <a:schemeClr val="tx1"/>
            </a:fontRef>
          </p:style>
        </p:cxnSp>
      </p:grpSp>
      <p:sp>
        <p:nvSpPr>
          <p:cNvPr id="6" name="Google Shape;139;gcde3d214c2_0_2">
            <a:extLst>
              <a:ext uri="{FF2B5EF4-FFF2-40B4-BE49-F238E27FC236}">
                <a16:creationId xmlns:a16="http://schemas.microsoft.com/office/drawing/2014/main" id="{FE0EF633-873E-E68E-1884-CE4129B779F8}"/>
              </a:ext>
            </a:extLst>
          </p:cNvPr>
          <p:cNvSpPr/>
          <p:nvPr/>
        </p:nvSpPr>
        <p:spPr>
          <a:xfrm>
            <a:off x="7078710" y="1524798"/>
            <a:ext cx="2308112" cy="707846"/>
          </a:xfrm>
          <a:prstGeom prst="wedgeRoundRectCallout">
            <a:avLst>
              <a:gd name="adj1" fmla="val -42913"/>
              <a:gd name="adj2" fmla="val 103592"/>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800" b="0" i="0" u="none" strike="noStrike" cap="none" dirty="0">
                <a:solidFill>
                  <a:schemeClr val="lt1"/>
                </a:solidFill>
                <a:latin typeface="Century Gothic" panose="020B0502020202020204" pitchFamily="34" charset="0"/>
                <a:sym typeface="Arial"/>
              </a:rPr>
              <a:t>V: Venstrehjul</a:t>
            </a:r>
          </a:p>
        </p:txBody>
      </p:sp>
      <p:grpSp>
        <p:nvGrpSpPr>
          <p:cNvPr id="2" name="Gruppe 1">
            <a:extLst>
              <a:ext uri="{FF2B5EF4-FFF2-40B4-BE49-F238E27FC236}">
                <a16:creationId xmlns:a16="http://schemas.microsoft.com/office/drawing/2014/main" id="{D8B5DC58-1E83-43A8-814D-A68194FC2469}"/>
              </a:ext>
              <a:ext uri="{C183D7F6-B498-43B3-948B-1728B52AA6E4}">
                <adec:decorative xmlns:adec="http://schemas.microsoft.com/office/drawing/2017/decorative" val="1"/>
              </a:ext>
            </a:extLst>
          </p:cNvPr>
          <p:cNvGrpSpPr/>
          <p:nvPr/>
        </p:nvGrpSpPr>
        <p:grpSpPr>
          <a:xfrm>
            <a:off x="10024408" y="600345"/>
            <a:ext cx="1536701" cy="2003450"/>
            <a:chOff x="9654997" y="656764"/>
            <a:chExt cx="1536701" cy="2003450"/>
          </a:xfrm>
        </p:grpSpPr>
        <p:grpSp>
          <p:nvGrpSpPr>
            <p:cNvPr id="4" name="Gruppe 3">
              <a:extLst>
                <a:ext uri="{FF2B5EF4-FFF2-40B4-BE49-F238E27FC236}">
                  <a16:creationId xmlns:a16="http://schemas.microsoft.com/office/drawing/2014/main" id="{47FAD8D1-0635-5E85-D1C8-4A2BE43BD9E1}"/>
                </a:ext>
                <a:ext uri="{C183D7F6-B498-43B3-948B-1728B52AA6E4}">
                  <adec:decorative xmlns:adec="http://schemas.microsoft.com/office/drawing/2017/decorative" val="1"/>
                </a:ext>
              </a:extLst>
            </p:cNvPr>
            <p:cNvGrpSpPr/>
            <p:nvPr/>
          </p:nvGrpSpPr>
          <p:grpSpPr>
            <a:xfrm>
              <a:off x="9654997" y="1352617"/>
              <a:ext cx="1536701" cy="1307597"/>
              <a:chOff x="9654997" y="1352617"/>
              <a:chExt cx="1536701" cy="1307597"/>
            </a:xfrm>
          </p:grpSpPr>
          <p:pic>
            <p:nvPicPr>
              <p:cNvPr id="15" name="Google Shape;357;p6">
                <a:extLst>
                  <a:ext uri="{FF2B5EF4-FFF2-40B4-BE49-F238E27FC236}">
                    <a16:creationId xmlns:a16="http://schemas.microsoft.com/office/drawing/2014/main" id="{21BEDC80-D6CC-F7D6-CC8E-B6311E28C035}"/>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9870746" y="1339264"/>
                <a:ext cx="1105201" cy="1536700"/>
              </a:xfrm>
              <a:prstGeom prst="rect">
                <a:avLst/>
              </a:prstGeom>
              <a:noFill/>
              <a:ln>
                <a:noFill/>
              </a:ln>
            </p:spPr>
          </p:pic>
          <p:sp>
            <p:nvSpPr>
              <p:cNvPr id="16" name="Google Shape;358;p6">
                <a:extLst>
                  <a:ext uri="{FF2B5EF4-FFF2-40B4-BE49-F238E27FC236}">
                    <a16:creationId xmlns:a16="http://schemas.microsoft.com/office/drawing/2014/main" id="{B2FF9F96-D478-C2F4-9760-70EABBC8B5A5}"/>
                  </a:ext>
                </a:extLst>
              </p:cNvPr>
              <p:cNvSpPr txBox="1"/>
              <p:nvPr/>
            </p:nvSpPr>
            <p:spPr>
              <a:xfrm>
                <a:off x="9654998" y="1815014"/>
                <a:ext cx="1536700" cy="707846"/>
              </a:xfrm>
              <a:prstGeom prst="rect">
                <a:avLst/>
              </a:prstGeom>
              <a:noFill/>
              <a:ln>
                <a:noFill/>
              </a:ln>
            </p:spPr>
            <p:txBody>
              <a:bodyPr spcFirstLastPara="1" wrap="square" lIns="91425" tIns="45700" rIns="91425" bIns="45700" anchor="t" anchorCtr="0">
                <a:spAutoFit/>
              </a:bodyPr>
              <a:lstStyle/>
              <a:p>
                <a:pPr algn="ctr">
                  <a:defRPr/>
                </a:pPr>
                <a:r>
                  <a:rPr kumimoji="0" lang="nb-NO" sz="2000" b="1" i="0" u="none" strike="noStrike" kern="0" cap="none" spc="0" normalizeH="0" baseline="0" noProof="0" dirty="0">
                    <a:ln>
                      <a:noFill/>
                    </a:ln>
                    <a:solidFill>
                      <a:srgbClr val="000000"/>
                    </a:solidFill>
                    <a:effectLst/>
                    <a:uLnTx/>
                    <a:uFillTx/>
                    <a:latin typeface="Amatic SC"/>
                    <a:ea typeface="Amatic SC"/>
                    <a:cs typeface="Amatic SC"/>
                    <a:sym typeface="Amatic SC"/>
                  </a:rPr>
                  <a:t>Kravspesifikasjon fjernkontroll</a:t>
                </a:r>
              </a:p>
            </p:txBody>
          </p:sp>
          <p:pic>
            <p:nvPicPr>
              <p:cNvPr id="19" name="Google Shape;362;p6">
                <a:extLst>
                  <a:ext uri="{FF2B5EF4-FFF2-40B4-BE49-F238E27FC236}">
                    <a16:creationId xmlns:a16="http://schemas.microsoft.com/office/drawing/2014/main" id="{AF28288A-1855-A9FF-F261-656A149E84CD}"/>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291788" y="1352617"/>
                <a:ext cx="190500" cy="457200"/>
              </a:xfrm>
              <a:prstGeom prst="rect">
                <a:avLst/>
              </a:prstGeom>
              <a:noFill/>
              <a:ln>
                <a:noFill/>
              </a:ln>
            </p:spPr>
          </p:pic>
        </p:grpSp>
        <p:pic>
          <p:nvPicPr>
            <p:cNvPr id="9" name="Google Shape;79;p16">
              <a:extLst>
                <a:ext uri="{FF2B5EF4-FFF2-40B4-BE49-F238E27FC236}">
                  <a16:creationId xmlns:a16="http://schemas.microsoft.com/office/drawing/2014/main" id="{51B6CDFB-5A82-D1CB-ECA3-3335493BE412}"/>
                </a:ext>
              </a:extLst>
            </p:cNvPr>
            <p:cNvPicPr preferRelativeResize="0"/>
            <p:nvPr/>
          </p:nvPicPr>
          <p:blipFill rotWithShape="1">
            <a:blip r:embed="rId8">
              <a:extLst>
                <a:ext uri="{96DAC541-7B7A-43D3-8B79-37D633B846F1}">
                  <asvg:svgBlip xmlns:asvg="http://schemas.microsoft.com/office/drawing/2016/SVG/main" r:embed="rId9"/>
                </a:ext>
              </a:extLst>
            </a:blip>
            <a:srcRect/>
            <a:stretch/>
          </p:blipFill>
          <p:spPr>
            <a:xfrm>
              <a:off x="10010667" y="656764"/>
              <a:ext cx="787400" cy="863600"/>
            </a:xfrm>
            <a:prstGeom prst="rect">
              <a:avLst/>
            </a:prstGeom>
            <a:noFill/>
            <a:ln>
              <a:noFill/>
            </a:ln>
          </p:spPr>
        </p:pic>
      </p:grpSp>
      <p:pic>
        <p:nvPicPr>
          <p:cNvPr id="10" name="Bilde 9">
            <a:extLst>
              <a:ext uri="{FF2B5EF4-FFF2-40B4-BE49-F238E27FC236}">
                <a16:creationId xmlns:a16="http://schemas.microsoft.com/office/drawing/2014/main" id="{4FE6C9F5-6608-B4C2-B9FB-F9CAA04999E1}"/>
              </a:ext>
            </a:extLst>
          </p:cNvPr>
          <p:cNvPicPr>
            <a:picLocks noChangeAspect="1"/>
          </p:cNvPicPr>
          <p:nvPr/>
        </p:nvPicPr>
        <p:blipFill>
          <a:blip r:embed="rId10"/>
          <a:srcRect/>
          <a:stretch/>
        </p:blipFill>
        <p:spPr>
          <a:xfrm>
            <a:off x="594527" y="3102751"/>
            <a:ext cx="3248855" cy="584137"/>
          </a:xfrm>
          <a:prstGeom prst="rect">
            <a:avLst/>
          </a:prstGeom>
        </p:spPr>
      </p:pic>
    </p:spTree>
    <p:extLst>
      <p:ext uri="{BB962C8B-B14F-4D97-AF65-F5344CB8AC3E}">
        <p14:creationId xmlns:p14="http://schemas.microsoft.com/office/powerpoint/2010/main" val="76680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18"/>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3"/>
                                        </p:tgtEl>
                                        <p:attrNameLst>
                                          <p:attrName>style.visibility</p:attrName>
                                        </p:attrNameLst>
                                      </p:cBhvr>
                                      <p:to>
                                        <p:strVal val="hidden"/>
                                      </p:to>
                                    </p:set>
                                  </p:childTnLst>
                                </p:cTn>
                              </p:par>
                            </p:childTnLst>
                          </p:cTn>
                        </p:par>
                        <p:par>
                          <p:cTn id="23" fill="hold">
                            <p:stCondLst>
                              <p:cond delay="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1"/>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b-NO" dirty="0"/>
              <a:t>Lag fjernkontroll</a:t>
            </a:r>
            <a:endParaRPr lang="nb-NO" dirty="0">
              <a:solidFill>
                <a:srgbClr val="C00000"/>
              </a:solidFill>
            </a:endParaRPr>
          </a:p>
        </p:txBody>
      </p:sp>
      <p:sp>
        <p:nvSpPr>
          <p:cNvPr id="209" name="Google Shape;209;p11" descr="arket med kravspesifikasjon"/>
          <p:cNvSpPr txBox="1">
            <a:spLocks noGrp="1"/>
          </p:cNvSpPr>
          <p:nvPr>
            <p:ph type="body" idx="1"/>
          </p:nvPr>
        </p:nvSpPr>
        <p:spPr>
          <a:xfrm>
            <a:off x="838200" y="1825625"/>
            <a:ext cx="6027057" cy="4351338"/>
          </a:xfrm>
          <a:prstGeom prst="rect">
            <a:avLst/>
          </a:prstGeom>
          <a:noFill/>
          <a:ln>
            <a:noFill/>
          </a:ln>
        </p:spPr>
        <p:txBody>
          <a:bodyPr spcFirstLastPara="1" wrap="square" lIns="91425" tIns="45700" rIns="91425" bIns="45700" anchor="t" anchorCtr="0">
            <a:normAutofit/>
          </a:bodyPr>
          <a:lstStyle/>
          <a:p>
            <a:pPr marL="114300" indent="0">
              <a:buSzPct val="100000"/>
              <a:buNone/>
            </a:pPr>
            <a:r>
              <a:rPr lang="nb-NO" sz="2200" dirty="0"/>
              <a:t>Dere trenger</a:t>
            </a:r>
          </a:p>
          <a:p>
            <a:pPr>
              <a:buSzPct val="100000"/>
            </a:pPr>
            <a:r>
              <a:rPr lang="nb-NO" sz="2200" dirty="0"/>
              <a:t>datamaskin</a:t>
            </a:r>
          </a:p>
          <a:p>
            <a:pPr>
              <a:buSzPct val="100000"/>
            </a:pPr>
            <a:r>
              <a:rPr lang="nb-NO" sz="2200" dirty="0"/>
              <a:t>arket med kravspesifikasjon</a:t>
            </a:r>
          </a:p>
          <a:p>
            <a:pPr>
              <a:buSzPct val="100000"/>
            </a:pPr>
            <a:r>
              <a:rPr lang="nb-NO" sz="2200" dirty="0"/>
              <a:t>micro:bit m/ledning</a:t>
            </a:r>
          </a:p>
          <a:p>
            <a:pPr>
              <a:buSzPct val="100000"/>
            </a:pPr>
            <a:r>
              <a:rPr lang="nb-NO" sz="2200" dirty="0" err="1"/>
              <a:t>bit:bot</a:t>
            </a:r>
            <a:r>
              <a:rPr lang="nb-NO" sz="2200" dirty="0"/>
              <a:t> m/batteri og egen micro:bit</a:t>
            </a:r>
          </a:p>
          <a:p>
            <a:pPr marL="114300" indent="0">
              <a:buSzPct val="100000"/>
              <a:buNone/>
            </a:pPr>
            <a:endParaRPr lang="nb-NO" sz="2200" dirty="0"/>
          </a:p>
          <a:p>
            <a:pPr marL="114300" indent="0">
              <a:buSzPct val="100000"/>
              <a:buNone/>
            </a:pPr>
            <a:r>
              <a:rPr lang="nb-NO" sz="2200" dirty="0"/>
              <a:t>Test mye underveis!</a:t>
            </a:r>
          </a:p>
        </p:txBody>
      </p:sp>
      <p:pic>
        <p:nvPicPr>
          <p:cNvPr id="3" name="Bilde 2">
            <a:extLst>
              <a:ext uri="{FF2B5EF4-FFF2-40B4-BE49-F238E27FC236}">
                <a16:creationId xmlns:a16="http://schemas.microsoft.com/office/drawing/2014/main" id="{CF74FD69-980D-BBE9-FC35-2FA15DF8147B}"/>
              </a:ext>
            </a:extLst>
          </p:cNvPr>
          <p:cNvPicPr>
            <a:picLocks noChangeAspect="1"/>
          </p:cNvPicPr>
          <p:nvPr/>
        </p:nvPicPr>
        <p:blipFill>
          <a:blip r:embed="rId3"/>
          <a:srcRect/>
          <a:stretch/>
        </p:blipFill>
        <p:spPr>
          <a:xfrm>
            <a:off x="6439897" y="1462300"/>
            <a:ext cx="3218385" cy="4722057"/>
          </a:xfrm>
          <a:prstGeom prst="rect">
            <a:avLst/>
          </a:prstGeom>
          <a:ln>
            <a:solidFill>
              <a:schemeClr val="bg1">
                <a:lumMod val="75000"/>
              </a:schemeClr>
            </a:solidFill>
          </a:ln>
          <a:scene3d>
            <a:camera prst="perspectiveContrastingLeftFacing"/>
            <a:lightRig rig="threePt" dir="t"/>
          </a:scene3d>
        </p:spPr>
      </p:pic>
      <p:grpSp>
        <p:nvGrpSpPr>
          <p:cNvPr id="11" name="Gruppe 10">
            <a:extLst>
              <a:ext uri="{FF2B5EF4-FFF2-40B4-BE49-F238E27FC236}">
                <a16:creationId xmlns:a16="http://schemas.microsoft.com/office/drawing/2014/main" id="{60C559A5-08E4-FFA4-46B7-A0B9F0244479}"/>
              </a:ext>
              <a:ext uri="{C183D7F6-B498-43B3-948B-1728B52AA6E4}">
                <adec:decorative xmlns:adec="http://schemas.microsoft.com/office/drawing/2017/decorative" val="1"/>
              </a:ext>
            </a:extLst>
          </p:cNvPr>
          <p:cNvGrpSpPr/>
          <p:nvPr/>
        </p:nvGrpSpPr>
        <p:grpSpPr>
          <a:xfrm>
            <a:off x="9654997" y="656764"/>
            <a:ext cx="1536701" cy="2097822"/>
            <a:chOff x="9654997" y="656764"/>
            <a:chExt cx="1536701" cy="2097822"/>
          </a:xfrm>
        </p:grpSpPr>
        <p:grpSp>
          <p:nvGrpSpPr>
            <p:cNvPr id="12" name="Gruppe 11">
              <a:extLst>
                <a:ext uri="{FF2B5EF4-FFF2-40B4-BE49-F238E27FC236}">
                  <a16:creationId xmlns:a16="http://schemas.microsoft.com/office/drawing/2014/main" id="{B9EBBB65-08D7-DDCF-4922-B7BD34EF94A7}"/>
                </a:ext>
                <a:ext uri="{C183D7F6-B498-43B3-948B-1728B52AA6E4}">
                  <adec:decorative xmlns:adec="http://schemas.microsoft.com/office/drawing/2017/decorative" val="1"/>
                </a:ext>
              </a:extLst>
            </p:cNvPr>
            <p:cNvGrpSpPr/>
            <p:nvPr/>
          </p:nvGrpSpPr>
          <p:grpSpPr>
            <a:xfrm>
              <a:off x="9654997" y="1487700"/>
              <a:ext cx="1536701" cy="1266886"/>
              <a:chOff x="9654997" y="1487700"/>
              <a:chExt cx="1536701" cy="1266886"/>
            </a:xfrm>
          </p:grpSpPr>
          <p:pic>
            <p:nvPicPr>
              <p:cNvPr id="16" name="Google Shape;357;p6">
                <a:extLst>
                  <a:ext uri="{FF2B5EF4-FFF2-40B4-BE49-F238E27FC236}">
                    <a16:creationId xmlns:a16="http://schemas.microsoft.com/office/drawing/2014/main" id="{99A0AFD4-C057-2D0A-947D-8BCF80E70BBD}"/>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5400000">
                <a:off x="9896297" y="1459186"/>
                <a:ext cx="1054100" cy="1536700"/>
              </a:xfrm>
              <a:prstGeom prst="rect">
                <a:avLst/>
              </a:prstGeom>
              <a:noFill/>
              <a:ln>
                <a:noFill/>
              </a:ln>
            </p:spPr>
          </p:pic>
          <p:sp>
            <p:nvSpPr>
              <p:cNvPr id="17" name="Google Shape;358;p6">
                <a:extLst>
                  <a:ext uri="{FF2B5EF4-FFF2-40B4-BE49-F238E27FC236}">
                    <a16:creationId xmlns:a16="http://schemas.microsoft.com/office/drawing/2014/main" id="{0A0126BE-2935-3038-89C4-888FC0C1831D}"/>
                  </a:ext>
                </a:extLst>
              </p:cNvPr>
              <p:cNvSpPr txBox="1"/>
              <p:nvPr/>
            </p:nvSpPr>
            <p:spPr>
              <a:xfrm>
                <a:off x="9654998" y="1950097"/>
                <a:ext cx="1536700"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Programmere fjernkontroll</a:t>
                </a:r>
              </a:p>
            </p:txBody>
          </p:sp>
          <p:pic>
            <p:nvPicPr>
              <p:cNvPr id="18" name="Google Shape;362;p6">
                <a:extLst>
                  <a:ext uri="{FF2B5EF4-FFF2-40B4-BE49-F238E27FC236}">
                    <a16:creationId xmlns:a16="http://schemas.microsoft.com/office/drawing/2014/main" id="{06E7AE86-0AC9-886A-2347-76949C56CA69}"/>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grpSp>
        <p:grpSp>
          <p:nvGrpSpPr>
            <p:cNvPr id="13" name="Google Shape;78;p16">
              <a:extLst>
                <a:ext uri="{FF2B5EF4-FFF2-40B4-BE49-F238E27FC236}">
                  <a16:creationId xmlns:a16="http://schemas.microsoft.com/office/drawing/2014/main" id="{044EE463-4CFA-70F7-0E3E-D6B872B4DF4B}"/>
                </a:ext>
              </a:extLst>
            </p:cNvPr>
            <p:cNvGrpSpPr/>
            <p:nvPr/>
          </p:nvGrpSpPr>
          <p:grpSpPr>
            <a:xfrm>
              <a:off x="9667767" y="656764"/>
              <a:ext cx="1473200" cy="863600"/>
              <a:chOff x="9292642" y="625880"/>
              <a:chExt cx="1473200" cy="863600"/>
            </a:xfrm>
            <a:noFill/>
          </p:grpSpPr>
          <p:pic>
            <p:nvPicPr>
              <p:cNvPr id="14" name="Google Shape;79;p16">
                <a:extLst>
                  <a:ext uri="{FF2B5EF4-FFF2-40B4-BE49-F238E27FC236}">
                    <a16:creationId xmlns:a16="http://schemas.microsoft.com/office/drawing/2014/main" id="{F018154E-E857-2856-C5FF-14FBD6BD6B97}"/>
                  </a:ext>
                </a:extLst>
              </p:cNvPr>
              <p:cNvPicPr preferRelativeResize="0"/>
              <p:nvPr/>
            </p:nvPicPr>
            <p:blipFill rotWithShape="1">
              <a:blip r:embed="rId6">
                <a:alphaModFix/>
              </a:blip>
              <a:srcRect/>
              <a:stretch/>
            </p:blipFill>
            <p:spPr>
              <a:xfrm>
                <a:off x="9292642" y="625880"/>
                <a:ext cx="1473200" cy="863600"/>
              </a:xfrm>
              <a:prstGeom prst="rect">
                <a:avLst/>
              </a:prstGeom>
              <a:grpFill/>
              <a:ln>
                <a:noFill/>
              </a:ln>
            </p:spPr>
          </p:pic>
          <p:sp>
            <p:nvSpPr>
              <p:cNvPr id="15" name="Google Shape;80;p16">
                <a:extLst>
                  <a:ext uri="{FF2B5EF4-FFF2-40B4-BE49-F238E27FC236}">
                    <a16:creationId xmlns:a16="http://schemas.microsoft.com/office/drawing/2014/main" id="{9D190FBB-A5CB-87B2-BD3A-CB39C37491A5}"/>
                  </a:ext>
                </a:extLst>
              </p:cNvPr>
              <p:cNvSpPr txBox="1"/>
              <p:nvPr/>
            </p:nvSpPr>
            <p:spPr>
              <a:xfrm>
                <a:off x="9797698" y="836406"/>
                <a:ext cx="409086" cy="461665"/>
              </a:xfrm>
              <a:prstGeom prst="rect">
                <a:avLst/>
              </a:prstGeom>
              <a:grp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2400" b="0"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rPr>
                  <a:t>4</a:t>
                </a:r>
                <a:endParaRPr kumimoji="0" lang="nb-NO" sz="1400" b="0" i="0" u="none" strike="noStrike" kern="0" cap="none" spc="0" normalizeH="0" baseline="0" dirty="0">
                  <a:ln>
                    <a:noFill/>
                  </a:ln>
                  <a:solidFill>
                    <a:srgbClr val="000000"/>
                  </a:solidFill>
                  <a:effectLst/>
                  <a:uLnTx/>
                  <a:uFillTx/>
                  <a:latin typeface="Segoe Print" panose="02000600000000000000" pitchFamily="2" charset="0"/>
                  <a:cs typeface="Arial"/>
                  <a:sym typeface="Arial"/>
                </a:endParaRPr>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p2"/>
          <p:cNvSpPr txBox="1">
            <a:spLocks noGrp="1"/>
          </p:cNvSpPr>
          <p:nvPr>
            <p:ph type="title"/>
          </p:nvPr>
        </p:nvSpPr>
        <p:spPr>
          <a:xfrm>
            <a:off x="839788" y="153556"/>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Autofit/>
          </a:bodyPr>
          <a:lstStyle/>
          <a:p>
            <a:pPr marL="0" lvl="0" indent="0" rtl="0">
              <a:lnSpc>
                <a:spcPct val="90000"/>
              </a:lnSpc>
              <a:spcBef>
                <a:spcPts val="0"/>
              </a:spcBef>
              <a:spcAft>
                <a:spcPts val="0"/>
              </a:spcAft>
              <a:buClr>
                <a:schemeClr val="dk1"/>
              </a:buClr>
              <a:buSzPts val="4400"/>
              <a:buFont typeface="Calibri"/>
              <a:buNone/>
            </a:pPr>
            <a:r>
              <a:rPr lang="nb-NO" sz="3600" dirty="0"/>
              <a:t>Vi skal nå lage Robotball-reglene sammen</a:t>
            </a:r>
          </a:p>
        </p:txBody>
      </p:sp>
      <p:sp>
        <p:nvSpPr>
          <p:cNvPr id="7" name="Google Shape;261;p2">
            <a:extLst>
              <a:ext uri="{FF2B5EF4-FFF2-40B4-BE49-F238E27FC236}">
                <a16:creationId xmlns:a16="http://schemas.microsoft.com/office/drawing/2014/main" id="{06684F54-725F-1D9E-77DD-AB33F521962F}"/>
              </a:ext>
            </a:extLst>
          </p:cNvPr>
          <p:cNvSpPr txBox="1">
            <a:spLocks/>
          </p:cNvSpPr>
          <p:nvPr/>
        </p:nvSpPr>
        <p:spPr>
          <a:xfrm>
            <a:off x="636588" y="1785938"/>
            <a:ext cx="3878770" cy="900000"/>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0831E"/>
              </a:buClr>
              <a:buSzPts val="2400"/>
              <a:buFont typeface="Arial"/>
              <a:buNone/>
              <a:defRPr sz="2400" b="1" i="0" u="none" strike="noStrike" cap="none">
                <a:solidFill>
                  <a:schemeClr val="dk1"/>
                </a:solidFill>
                <a:latin typeface="Century Gothic" panose="020B0502020202020204" pitchFamily="34" charset="0"/>
                <a:ea typeface="Calibri"/>
                <a:cs typeface="Calibri"/>
                <a:sym typeface="Calibri"/>
              </a:defRPr>
            </a:lvl1pPr>
            <a:lvl2pPr marL="914400" marR="0" lvl="1" indent="-228600" algn="l" rtl="0">
              <a:lnSpc>
                <a:spcPct val="90000"/>
              </a:lnSpc>
              <a:spcBef>
                <a:spcPts val="500"/>
              </a:spcBef>
              <a:spcAft>
                <a:spcPts val="0"/>
              </a:spcAft>
              <a:buClr>
                <a:srgbClr val="50831E"/>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50831E"/>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50831E"/>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50831E"/>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pPr marL="0" indent="0" algn="r">
              <a:spcBef>
                <a:spcPts val="0"/>
              </a:spcBef>
              <a:buSzPts val="4400"/>
            </a:pPr>
            <a:r>
              <a:rPr lang="nb-NO" sz="2200" b="0" dirty="0">
                <a:solidFill>
                  <a:schemeClr val="tx1"/>
                </a:solidFill>
              </a:rPr>
              <a:t>Kamplengde</a:t>
            </a:r>
          </a:p>
        </p:txBody>
      </p:sp>
      <p:sp>
        <p:nvSpPr>
          <p:cNvPr id="261" name="Google Shape;261;p2"/>
          <p:cNvSpPr txBox="1">
            <a:spLocks noGrp="1"/>
          </p:cNvSpPr>
          <p:nvPr>
            <p:ph type="body" idx="1"/>
          </p:nvPr>
        </p:nvSpPr>
        <p:spPr>
          <a:xfrm>
            <a:off x="4671126" y="1785938"/>
            <a:ext cx="2598318" cy="900000"/>
          </a:xfrm>
          <a:prstGeom prst="rect">
            <a:avLst/>
          </a:prstGeom>
          <a:solidFill>
            <a:srgbClr val="5C7148"/>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SzPts val="4400"/>
              <a:buNone/>
            </a:pPr>
            <a:r>
              <a:rPr lang="nb-NO" sz="2800" dirty="0">
                <a:solidFill>
                  <a:schemeClr val="bg1"/>
                </a:solidFill>
                <a:latin typeface="Amatic SC" pitchFamily="2" charset="-79"/>
                <a:cs typeface="Amatic SC" pitchFamily="2" charset="-79"/>
              </a:rPr>
              <a:t>Tre minutter</a:t>
            </a:r>
          </a:p>
        </p:txBody>
      </p:sp>
      <p:sp>
        <p:nvSpPr>
          <p:cNvPr id="11" name="Google Shape;261;p2">
            <a:extLst>
              <a:ext uri="{FF2B5EF4-FFF2-40B4-BE49-F238E27FC236}">
                <a16:creationId xmlns:a16="http://schemas.microsoft.com/office/drawing/2014/main" id="{88F49988-7C80-F1DC-8B45-B2CC5D6A6D63}"/>
              </a:ext>
            </a:extLst>
          </p:cNvPr>
          <p:cNvSpPr txBox="1">
            <a:spLocks/>
          </p:cNvSpPr>
          <p:nvPr/>
        </p:nvSpPr>
        <p:spPr>
          <a:xfrm>
            <a:off x="7358482" y="1785938"/>
            <a:ext cx="2598318" cy="900000"/>
          </a:xfrm>
          <a:prstGeom prst="rect">
            <a:avLst/>
          </a:prstGeom>
          <a:solidFill>
            <a:srgbClr val="5C7148"/>
          </a:solid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0831E"/>
              </a:buClr>
              <a:buSzPts val="2400"/>
              <a:buFont typeface="Arial"/>
              <a:buNone/>
              <a:defRPr sz="2400" b="1" i="0" u="none" strike="noStrike" cap="none">
                <a:solidFill>
                  <a:schemeClr val="dk1"/>
                </a:solidFill>
                <a:latin typeface="Century Gothic" panose="020B0502020202020204" pitchFamily="34" charset="0"/>
                <a:ea typeface="Calibri"/>
                <a:cs typeface="Calibri"/>
                <a:sym typeface="Calibri"/>
              </a:defRPr>
            </a:lvl1pPr>
            <a:lvl2pPr marL="914400" marR="0" lvl="1" indent="-228600" algn="l" rtl="0">
              <a:lnSpc>
                <a:spcPct val="90000"/>
              </a:lnSpc>
              <a:spcBef>
                <a:spcPts val="500"/>
              </a:spcBef>
              <a:spcAft>
                <a:spcPts val="0"/>
              </a:spcAft>
              <a:buClr>
                <a:srgbClr val="50831E"/>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rgbClr val="50831E"/>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rgbClr val="50831E"/>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rgbClr val="50831E"/>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pPr marL="0" indent="0" algn="ctr">
              <a:spcBef>
                <a:spcPts val="0"/>
              </a:spcBef>
              <a:buSzPts val="4400"/>
            </a:pPr>
            <a:r>
              <a:rPr lang="nb-NO" sz="2800" dirty="0">
                <a:solidFill>
                  <a:schemeClr val="bg1"/>
                </a:solidFill>
                <a:latin typeface="Amatic SC" pitchFamily="2" charset="-79"/>
                <a:cs typeface="Amatic SC" pitchFamily="2" charset="-79"/>
              </a:rPr>
              <a:t>Fem minutter</a:t>
            </a:r>
          </a:p>
        </p:txBody>
      </p:sp>
      <p:sp>
        <p:nvSpPr>
          <p:cNvPr id="8" name="Google Shape;269;p38">
            <a:extLst>
              <a:ext uri="{FF2B5EF4-FFF2-40B4-BE49-F238E27FC236}">
                <a16:creationId xmlns:a16="http://schemas.microsoft.com/office/drawing/2014/main" id="{2DF7ED29-AAE8-5F84-6968-254BE8A72089}"/>
              </a:ext>
            </a:extLst>
          </p:cNvPr>
          <p:cNvSpPr txBox="1">
            <a:spLocks/>
          </p:cNvSpPr>
          <p:nvPr/>
        </p:nvSpPr>
        <p:spPr>
          <a:xfrm>
            <a:off x="636588" y="2983366"/>
            <a:ext cx="3878770" cy="900000"/>
          </a:xfrm>
          <a:prstGeom prst="rect">
            <a:avLst/>
          </a:prstGeom>
          <a:no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spcBef>
                <a:spcPts val="0"/>
              </a:spcBef>
              <a:buSzPts val="4400"/>
            </a:pPr>
            <a:r>
              <a:rPr lang="nb-NO" sz="2200" b="0" dirty="0">
                <a:latin typeface="Century Gothic" panose="020B0502020202020204" pitchFamily="34" charset="0"/>
              </a:rPr>
              <a:t>Antall baller</a:t>
            </a:r>
          </a:p>
        </p:txBody>
      </p:sp>
      <p:sp>
        <p:nvSpPr>
          <p:cNvPr id="2" name="Google Shape;269;p38">
            <a:extLst>
              <a:ext uri="{FF2B5EF4-FFF2-40B4-BE49-F238E27FC236}">
                <a16:creationId xmlns:a16="http://schemas.microsoft.com/office/drawing/2014/main" id="{C8A2CD8E-4362-270E-96F0-164A4CEB425C}"/>
              </a:ext>
            </a:extLst>
          </p:cNvPr>
          <p:cNvSpPr txBox="1">
            <a:spLocks/>
          </p:cNvSpPr>
          <p:nvPr/>
        </p:nvSpPr>
        <p:spPr>
          <a:xfrm>
            <a:off x="4671126" y="2983366"/>
            <a:ext cx="2598318" cy="90000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b-NO" sz="2800" dirty="0">
                <a:solidFill>
                  <a:schemeClr val="bg1"/>
                </a:solidFill>
                <a:latin typeface="Amatic SC" pitchFamily="2" charset="-79"/>
                <a:cs typeface="Amatic SC" pitchFamily="2" charset="-79"/>
              </a:rPr>
              <a:t>To</a:t>
            </a:r>
          </a:p>
        </p:txBody>
      </p:sp>
      <p:sp>
        <p:nvSpPr>
          <p:cNvPr id="12" name="Google Shape;269;p38">
            <a:extLst>
              <a:ext uri="{FF2B5EF4-FFF2-40B4-BE49-F238E27FC236}">
                <a16:creationId xmlns:a16="http://schemas.microsoft.com/office/drawing/2014/main" id="{3110E710-94E7-6E05-9E5B-72331C693239}"/>
              </a:ext>
            </a:extLst>
          </p:cNvPr>
          <p:cNvSpPr txBox="1">
            <a:spLocks/>
          </p:cNvSpPr>
          <p:nvPr/>
        </p:nvSpPr>
        <p:spPr>
          <a:xfrm>
            <a:off x="7358482" y="2983366"/>
            <a:ext cx="2598318" cy="90000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b-NO" sz="2800" dirty="0">
                <a:solidFill>
                  <a:schemeClr val="bg1"/>
                </a:solidFill>
                <a:latin typeface="Amatic SC" pitchFamily="2" charset="-79"/>
                <a:cs typeface="Amatic SC" pitchFamily="2" charset="-79"/>
              </a:rPr>
              <a:t>Fire</a:t>
            </a:r>
          </a:p>
        </p:txBody>
      </p:sp>
      <p:sp>
        <p:nvSpPr>
          <p:cNvPr id="9" name="Google Shape;285;p40">
            <a:extLst>
              <a:ext uri="{FF2B5EF4-FFF2-40B4-BE49-F238E27FC236}">
                <a16:creationId xmlns:a16="http://schemas.microsoft.com/office/drawing/2014/main" id="{B6DCD5C9-510F-D65C-3EFB-FF7AA45BC7F8}"/>
              </a:ext>
            </a:extLst>
          </p:cNvPr>
          <p:cNvSpPr txBox="1">
            <a:spLocks/>
          </p:cNvSpPr>
          <p:nvPr/>
        </p:nvSpPr>
        <p:spPr>
          <a:xfrm>
            <a:off x="636588" y="4169909"/>
            <a:ext cx="3878770" cy="899890"/>
          </a:xfrm>
          <a:prstGeom prst="rect">
            <a:avLst/>
          </a:prstGeom>
          <a:no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spcBef>
                <a:spcPts val="0"/>
              </a:spcBef>
              <a:buSzPts val="4400"/>
            </a:pPr>
            <a:r>
              <a:rPr lang="nb-NO" sz="2200" b="0" dirty="0">
                <a:latin typeface="Century Gothic" panose="020B0502020202020204" pitchFamily="34" charset="0"/>
              </a:rPr>
              <a:t>Skal ballen tilbake på banen etter scoring?</a:t>
            </a:r>
          </a:p>
        </p:txBody>
      </p:sp>
      <p:sp>
        <p:nvSpPr>
          <p:cNvPr id="4" name="Google Shape;285;p40">
            <a:extLst>
              <a:ext uri="{FF2B5EF4-FFF2-40B4-BE49-F238E27FC236}">
                <a16:creationId xmlns:a16="http://schemas.microsoft.com/office/drawing/2014/main" id="{965CDDDF-71D8-F091-13CD-D0EA07206A3E}"/>
              </a:ext>
            </a:extLst>
          </p:cNvPr>
          <p:cNvSpPr txBox="1">
            <a:spLocks/>
          </p:cNvSpPr>
          <p:nvPr/>
        </p:nvSpPr>
        <p:spPr>
          <a:xfrm>
            <a:off x="4671126" y="4169909"/>
            <a:ext cx="2598318" cy="89989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b-NO" sz="2800" dirty="0">
                <a:solidFill>
                  <a:schemeClr val="bg1"/>
                </a:solidFill>
                <a:latin typeface="Amatic SC" pitchFamily="2" charset="-79"/>
                <a:cs typeface="Amatic SC" pitchFamily="2" charset="-79"/>
              </a:rPr>
              <a:t>Ja</a:t>
            </a:r>
            <a:endParaRPr lang="nb-NO" sz="1400" dirty="0">
              <a:solidFill>
                <a:schemeClr val="bg1"/>
              </a:solidFill>
              <a:latin typeface="Amatic SC" pitchFamily="2" charset="-79"/>
              <a:cs typeface="Amatic SC" pitchFamily="2" charset="-79"/>
            </a:endParaRPr>
          </a:p>
        </p:txBody>
      </p:sp>
      <p:sp>
        <p:nvSpPr>
          <p:cNvPr id="13" name="Google Shape;285;p40">
            <a:extLst>
              <a:ext uri="{FF2B5EF4-FFF2-40B4-BE49-F238E27FC236}">
                <a16:creationId xmlns:a16="http://schemas.microsoft.com/office/drawing/2014/main" id="{53668008-9F19-1CDC-714D-24A1D9450B25}"/>
              </a:ext>
            </a:extLst>
          </p:cNvPr>
          <p:cNvSpPr txBox="1">
            <a:spLocks/>
          </p:cNvSpPr>
          <p:nvPr/>
        </p:nvSpPr>
        <p:spPr>
          <a:xfrm>
            <a:off x="7358482" y="4169909"/>
            <a:ext cx="2598318" cy="89989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b-NO" sz="2800" dirty="0">
                <a:solidFill>
                  <a:schemeClr val="bg1"/>
                </a:solidFill>
                <a:latin typeface="Amatic SC" pitchFamily="2" charset="-79"/>
                <a:cs typeface="Amatic SC" pitchFamily="2" charset="-79"/>
              </a:rPr>
              <a:t>Nei</a:t>
            </a:r>
            <a:endParaRPr lang="nb-NO" sz="1400" dirty="0">
              <a:solidFill>
                <a:schemeClr val="bg1"/>
              </a:solidFill>
              <a:latin typeface="Amatic SC" pitchFamily="2" charset="-79"/>
              <a:cs typeface="Amatic SC" pitchFamily="2" charset="-79"/>
            </a:endParaRPr>
          </a:p>
        </p:txBody>
      </p:sp>
      <p:sp>
        <p:nvSpPr>
          <p:cNvPr id="10" name="Google Shape;293;p41">
            <a:extLst>
              <a:ext uri="{FF2B5EF4-FFF2-40B4-BE49-F238E27FC236}">
                <a16:creationId xmlns:a16="http://schemas.microsoft.com/office/drawing/2014/main" id="{31C0DAD8-FC3E-7C88-4815-660549EC251A}"/>
              </a:ext>
            </a:extLst>
          </p:cNvPr>
          <p:cNvSpPr txBox="1">
            <a:spLocks/>
          </p:cNvSpPr>
          <p:nvPr/>
        </p:nvSpPr>
        <p:spPr>
          <a:xfrm>
            <a:off x="636588" y="5321374"/>
            <a:ext cx="3878770" cy="900000"/>
          </a:xfrm>
          <a:prstGeom prst="rect">
            <a:avLst/>
          </a:prstGeom>
          <a:noFill/>
          <a:ln>
            <a:noFill/>
          </a:ln>
        </p:spPr>
        <p:txBody>
          <a:bodyPr spcFirstLastPara="1" vert="horz" wrap="square" lIns="91425" tIns="45700" rIns="91425" bIns="45700" rtlCol="0" anchor="ctr" anchorCtr="0">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r">
              <a:spcBef>
                <a:spcPts val="0"/>
              </a:spcBef>
              <a:buSzPts val="4400"/>
            </a:pPr>
            <a:r>
              <a:rPr lang="nb-NO" b="0" dirty="0">
                <a:latin typeface="Century Gothic" panose="020B0502020202020204" pitchFamily="34" charset="0"/>
              </a:rPr>
              <a:t>Skal det være lov å hjelpe </a:t>
            </a:r>
            <a:br>
              <a:rPr lang="nb-NO" b="0" dirty="0">
                <a:latin typeface="Century Gothic" panose="020B0502020202020204" pitchFamily="34" charset="0"/>
              </a:rPr>
            </a:br>
            <a:r>
              <a:rPr lang="nb-NO" b="0" dirty="0">
                <a:latin typeface="Century Gothic" panose="020B0502020202020204" pitchFamily="34" charset="0"/>
              </a:rPr>
              <a:t>fastkjørte </a:t>
            </a:r>
            <a:r>
              <a:rPr lang="nb-NO" b="0" dirty="0" err="1">
                <a:latin typeface="Century Gothic" panose="020B0502020202020204" pitchFamily="34" charset="0"/>
              </a:rPr>
              <a:t>roboter</a:t>
            </a:r>
            <a:r>
              <a:rPr lang="nb-NO" b="0" dirty="0">
                <a:latin typeface="Century Gothic" panose="020B0502020202020204" pitchFamily="34" charset="0"/>
              </a:rPr>
              <a:t>?</a:t>
            </a:r>
            <a:endParaRPr lang="nb-NO" sz="1200" b="0" dirty="0">
              <a:latin typeface="Century Gothic" panose="020B0502020202020204" pitchFamily="34" charset="0"/>
            </a:endParaRPr>
          </a:p>
        </p:txBody>
      </p:sp>
      <p:sp>
        <p:nvSpPr>
          <p:cNvPr id="6" name="Google Shape;293;p41">
            <a:extLst>
              <a:ext uri="{FF2B5EF4-FFF2-40B4-BE49-F238E27FC236}">
                <a16:creationId xmlns:a16="http://schemas.microsoft.com/office/drawing/2014/main" id="{A1DC2FFD-7CD9-28C0-6A63-557E8A58013E}"/>
              </a:ext>
            </a:extLst>
          </p:cNvPr>
          <p:cNvSpPr txBox="1">
            <a:spLocks/>
          </p:cNvSpPr>
          <p:nvPr/>
        </p:nvSpPr>
        <p:spPr>
          <a:xfrm>
            <a:off x="4671126" y="5321374"/>
            <a:ext cx="2598318" cy="90000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b-NO" sz="2800" dirty="0">
                <a:solidFill>
                  <a:schemeClr val="bg1"/>
                </a:solidFill>
                <a:latin typeface="Amatic SC" pitchFamily="2" charset="-79"/>
                <a:cs typeface="Amatic SC" pitchFamily="2" charset="-79"/>
              </a:rPr>
              <a:t>Ja</a:t>
            </a:r>
            <a:endParaRPr lang="nb-NO" dirty="0">
              <a:solidFill>
                <a:schemeClr val="bg1"/>
              </a:solidFill>
              <a:latin typeface="Amatic SC" pitchFamily="2" charset="-79"/>
              <a:cs typeface="Amatic SC" pitchFamily="2" charset="-79"/>
            </a:endParaRPr>
          </a:p>
        </p:txBody>
      </p:sp>
      <p:sp>
        <p:nvSpPr>
          <p:cNvPr id="14" name="Google Shape;293;p41">
            <a:extLst>
              <a:ext uri="{FF2B5EF4-FFF2-40B4-BE49-F238E27FC236}">
                <a16:creationId xmlns:a16="http://schemas.microsoft.com/office/drawing/2014/main" id="{9D67A19F-02F2-35E1-A909-DA5460004300}"/>
              </a:ext>
            </a:extLst>
          </p:cNvPr>
          <p:cNvSpPr txBox="1">
            <a:spLocks/>
          </p:cNvSpPr>
          <p:nvPr/>
        </p:nvSpPr>
        <p:spPr>
          <a:xfrm>
            <a:off x="7358482" y="5321374"/>
            <a:ext cx="2598318" cy="900000"/>
          </a:xfrm>
          <a:prstGeom prst="rect">
            <a:avLst/>
          </a:prstGeom>
          <a:solidFill>
            <a:srgbClr val="5C7148"/>
          </a:solidFill>
          <a:ln>
            <a:noFill/>
          </a:ln>
        </p:spPr>
        <p:txBody>
          <a:bodyPr spcFirstLastPara="1" vert="horz" wrap="square" lIns="91425" tIns="45700" rIns="91425" bIns="45700" rtlCol="0" anchor="ctr" anchorCtr="0">
            <a:norm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spcBef>
                <a:spcPts val="0"/>
              </a:spcBef>
              <a:buSzPts val="4400"/>
            </a:pPr>
            <a:r>
              <a:rPr lang="nb-NO" sz="2800" dirty="0">
                <a:solidFill>
                  <a:schemeClr val="bg1"/>
                </a:solidFill>
                <a:latin typeface="Amatic SC" pitchFamily="2" charset="-79"/>
                <a:cs typeface="Amatic SC" pitchFamily="2" charset="-79"/>
              </a:rPr>
              <a:t>Nei</a:t>
            </a:r>
            <a:endParaRPr lang="nb-NO" dirty="0">
              <a:solidFill>
                <a:schemeClr val="bg1"/>
              </a:solidFill>
              <a:latin typeface="Amatic SC" pitchFamily="2" charset="-79"/>
              <a:cs typeface="Amatic SC" pitchFamily="2" charset="-79"/>
            </a:endParaRPr>
          </a:p>
        </p:txBody>
      </p:sp>
      <p:grpSp>
        <p:nvGrpSpPr>
          <p:cNvPr id="5" name="Gruppe 4">
            <a:extLst>
              <a:ext uri="{FF2B5EF4-FFF2-40B4-BE49-F238E27FC236}">
                <a16:creationId xmlns:a16="http://schemas.microsoft.com/office/drawing/2014/main" id="{DA675FA1-1838-1F43-3C95-4A1DC3EE9A2F}"/>
              </a:ext>
              <a:ext uri="{C183D7F6-B498-43B3-948B-1728B52AA6E4}">
                <adec:decorative xmlns:adec="http://schemas.microsoft.com/office/drawing/2017/decorative" val="1"/>
              </a:ext>
            </a:extLst>
          </p:cNvPr>
          <p:cNvGrpSpPr/>
          <p:nvPr/>
        </p:nvGrpSpPr>
        <p:grpSpPr>
          <a:xfrm>
            <a:off x="10208686" y="814508"/>
            <a:ext cx="1349988" cy="1446050"/>
            <a:chOff x="10208686" y="814508"/>
            <a:chExt cx="1349988" cy="1446050"/>
          </a:xfrm>
        </p:grpSpPr>
        <p:pic>
          <p:nvPicPr>
            <p:cNvPr id="15" name="Google Shape;270;p8">
              <a:extLst>
                <a:ext uri="{FF2B5EF4-FFF2-40B4-BE49-F238E27FC236}">
                  <a16:creationId xmlns:a16="http://schemas.microsoft.com/office/drawing/2014/main" id="{F83097FD-53E2-C84A-D15F-0860B7A3F7A9}"/>
                </a:ext>
                <a:ext uri="{C183D7F6-B498-43B3-948B-1728B52AA6E4}">
                  <adec:decorative xmlns:adec="http://schemas.microsoft.com/office/drawing/2017/decorative" val="1"/>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0232750" y="1500587"/>
              <a:ext cx="1325924" cy="759971"/>
            </a:xfrm>
            <a:prstGeom prst="rect">
              <a:avLst/>
            </a:prstGeom>
            <a:noFill/>
            <a:ln>
              <a:noFill/>
            </a:ln>
          </p:spPr>
        </p:pic>
        <p:sp>
          <p:nvSpPr>
            <p:cNvPr id="16" name="Google Shape;271;p8">
              <a:extLst>
                <a:ext uri="{FF2B5EF4-FFF2-40B4-BE49-F238E27FC236}">
                  <a16:creationId xmlns:a16="http://schemas.microsoft.com/office/drawing/2014/main" id="{833019FE-38CE-61D8-082C-39527D38628D}"/>
                </a:ext>
              </a:extLst>
            </p:cNvPr>
            <p:cNvSpPr txBox="1"/>
            <p:nvPr/>
          </p:nvSpPr>
          <p:spPr>
            <a:xfrm>
              <a:off x="10208686" y="1757783"/>
              <a:ext cx="132592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Lage regler</a:t>
              </a:r>
            </a:p>
          </p:txBody>
        </p:sp>
        <p:pic>
          <p:nvPicPr>
            <p:cNvPr id="17" name="Google Shape;272;p8">
              <a:extLst>
                <a:ext uri="{FF2B5EF4-FFF2-40B4-BE49-F238E27FC236}">
                  <a16:creationId xmlns:a16="http://schemas.microsoft.com/office/drawing/2014/main" id="{5295B9BD-220E-3300-4A2F-415D094A19C2}"/>
                </a:ext>
                <a:ext uri="{C183D7F6-B498-43B3-948B-1728B52AA6E4}">
                  <adec:decorative xmlns:adec="http://schemas.microsoft.com/office/drawing/2017/decorative" val="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798550" y="1294271"/>
              <a:ext cx="190500" cy="457200"/>
            </a:xfrm>
            <a:prstGeom prst="rect">
              <a:avLst/>
            </a:prstGeom>
            <a:noFill/>
            <a:ln>
              <a:noFill/>
            </a:ln>
          </p:spPr>
        </p:pic>
        <p:pic>
          <p:nvPicPr>
            <p:cNvPr id="18" name="Google Shape;286;p8">
              <a:extLst>
                <a:ext uri="{FF2B5EF4-FFF2-40B4-BE49-F238E27FC236}">
                  <a16:creationId xmlns:a16="http://schemas.microsoft.com/office/drawing/2014/main" id="{680AF349-7734-9F01-3CD1-EB3E0A4DD777}"/>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630839" y="814508"/>
              <a:ext cx="520700" cy="508000"/>
            </a:xfrm>
            <a:prstGeom prst="rect">
              <a:avLst/>
            </a:prstGeom>
            <a:noFill/>
            <a:ln>
              <a:noFill/>
            </a:ln>
          </p:spPr>
        </p:pic>
        <p:sp>
          <p:nvSpPr>
            <p:cNvPr id="19" name="Google Shape;287;p8">
              <a:extLst>
                <a:ext uri="{FF2B5EF4-FFF2-40B4-BE49-F238E27FC236}">
                  <a16:creationId xmlns:a16="http://schemas.microsoft.com/office/drawing/2014/main" id="{60BD15D7-C47B-1525-EC8F-98450FA66CF6}"/>
                </a:ext>
                <a:ext uri="{C183D7F6-B498-43B3-948B-1728B52AA6E4}">
                  <adec:decorative xmlns:adec="http://schemas.microsoft.com/office/drawing/2017/decorative" val="1"/>
                </a:ext>
              </a:extLst>
            </p:cNvPr>
            <p:cNvSpPr txBox="1"/>
            <p:nvPr/>
          </p:nvSpPr>
          <p:spPr>
            <a:xfrm>
              <a:off x="10630838" y="845852"/>
              <a:ext cx="52054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5</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61"/>
                                        </p:tgtEl>
                                      </p:cBhvr>
                                    </p:animEffect>
                                    <p:set>
                                      <p:cBhvr>
                                        <p:cTn id="7" dur="1" fill="hold">
                                          <p:stCondLst>
                                            <p:cond delay="499"/>
                                          </p:stCondLst>
                                        </p:cTn>
                                        <p:tgtEl>
                                          <p:spTgt spid="26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8" restart="whenNotActive" fill="hold" evtFilter="cancelBubble" nodeType="interactiveSeq">
                <p:stCondLst>
                  <p:cond evt="onClick" delay="0">
                    <p:tgtEl>
                      <p:spTgt spid="261"/>
                    </p:tgtEl>
                  </p:cond>
                </p:stCondLst>
                <p:endSync evt="end" delay="0">
                  <p:rtn val="all"/>
                </p:endSync>
                <p:childTnLst>
                  <p:par>
                    <p:cTn id="9" fill="hold">
                      <p:stCondLst>
                        <p:cond delay="0"/>
                      </p:stCondLst>
                      <p:childTnLst>
                        <p:par>
                          <p:cTn id="10" fill="hold">
                            <p:stCondLst>
                              <p:cond delay="0"/>
                            </p:stCondLst>
                            <p:childTnLst>
                              <p:par>
                                <p:cTn id="11" presetID="10" presetClass="exit" presetSubtype="0" fill="hold" grpId="0" nodeType="clickEffect">
                                  <p:stCondLst>
                                    <p:cond delay="0"/>
                                  </p:stCondLst>
                                  <p:childTnLst>
                                    <p:animEffect transition="out" filter="fade">
                                      <p:cBhvr>
                                        <p:cTn id="12" dur="500"/>
                                        <p:tgtEl>
                                          <p:spTgt spid="11"/>
                                        </p:tgtEl>
                                      </p:cBhvr>
                                    </p:animEffect>
                                    <p:set>
                                      <p:cBhvr>
                                        <p:cTn id="13"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261"/>
                  </p:tgtEl>
                </p:cond>
              </p:nextCondLst>
            </p:seq>
            <p:seq concurrent="1" nextAc="seek">
              <p:cTn id="14" restart="whenNotActive" fill="hold" evtFilter="cancelBubble" nodeType="interactiveSeq">
                <p:stCondLst>
                  <p:cond evt="onClick" delay="0">
                    <p:tgtEl>
                      <p:spTgt spid="12"/>
                    </p:tgtEl>
                  </p:cond>
                </p:stCondLst>
                <p:endSync evt="end" delay="0">
                  <p:rtn val="all"/>
                </p:endSync>
                <p:childTnLst>
                  <p:par>
                    <p:cTn id="15" fill="hold">
                      <p:stCondLst>
                        <p:cond delay="0"/>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500"/>
                                        <p:tgtEl>
                                          <p:spTgt spid="2"/>
                                        </p:tgtEl>
                                      </p:cBhvr>
                                    </p:animEffect>
                                    <p:set>
                                      <p:cBhvr>
                                        <p:cTn id="19" dur="1" fill="hold">
                                          <p:stCondLst>
                                            <p:cond delay="499"/>
                                          </p:stCondLst>
                                        </p:cTn>
                                        <p:tgtEl>
                                          <p:spTgt spid="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20" restart="whenNotActive" fill="hold" evtFilter="cancelBubble" nodeType="interactiveSeq">
                <p:stCondLst>
                  <p:cond evt="onClick" delay="0">
                    <p:tgtEl>
                      <p:spTgt spid="2"/>
                    </p:tgtEl>
                  </p:cond>
                </p:stCondLst>
                <p:endSync evt="end" delay="0">
                  <p:rtn val="all"/>
                </p:endSync>
                <p:childTnLst>
                  <p:par>
                    <p:cTn id="21" fill="hold">
                      <p:stCondLst>
                        <p:cond delay="0"/>
                      </p:stCondLst>
                      <p:childTnLst>
                        <p:par>
                          <p:cTn id="22" fill="hold">
                            <p:stCondLst>
                              <p:cond delay="0"/>
                            </p:stCondLst>
                            <p:childTnLst>
                              <p:par>
                                <p:cTn id="23" presetID="10" presetClass="exit" presetSubtype="0" fill="hold" grpId="0" nodeType="clickEffect">
                                  <p:stCondLst>
                                    <p:cond delay="0"/>
                                  </p:stCondLst>
                                  <p:childTnLst>
                                    <p:animEffect transition="out" filter="fade">
                                      <p:cBhvr>
                                        <p:cTn id="24" dur="500"/>
                                        <p:tgtEl>
                                          <p:spTgt spid="12"/>
                                        </p:tgtEl>
                                      </p:cBhvr>
                                    </p:animEffect>
                                    <p:set>
                                      <p:cBhvr>
                                        <p:cTn id="25"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2"/>
                  </p:tgtEl>
                </p:cond>
              </p:nextCondLst>
            </p:seq>
            <p:seq concurrent="1" nextAc="seek">
              <p:cTn id="26" restart="whenNotActive" fill="hold" evtFilter="cancelBubble" nodeType="interactiveSeq">
                <p:stCondLst>
                  <p:cond evt="onClick" delay="0">
                    <p:tgtEl>
                      <p:spTgt spid="13"/>
                    </p:tgtEl>
                  </p:cond>
                </p:stCondLst>
                <p:endSync evt="end" delay="0">
                  <p:rtn val="all"/>
                </p:endSync>
                <p:childTnLst>
                  <p:par>
                    <p:cTn id="27" fill="hold">
                      <p:stCondLst>
                        <p:cond delay="0"/>
                      </p:stCondLst>
                      <p:childTnLst>
                        <p:par>
                          <p:cTn id="28" fill="hold">
                            <p:stCondLst>
                              <p:cond delay="0"/>
                            </p:stCondLst>
                            <p:childTnLst>
                              <p:par>
                                <p:cTn id="29" presetID="10" presetClass="exit" presetSubtype="0" fill="hold" grpId="0" nodeType="clickEffect">
                                  <p:stCondLst>
                                    <p:cond delay="0"/>
                                  </p:stCondLst>
                                  <p:childTnLst>
                                    <p:animEffect transition="out" filter="fade">
                                      <p:cBhvr>
                                        <p:cTn id="30" dur="500"/>
                                        <p:tgtEl>
                                          <p:spTgt spid="4"/>
                                        </p:tgtEl>
                                      </p:cBhvr>
                                    </p:animEffect>
                                    <p:set>
                                      <p:cBhvr>
                                        <p:cTn id="31"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32" restart="whenNotActive" fill="hold" evtFilter="cancelBubble" nodeType="interactiveSeq">
                <p:stCondLst>
                  <p:cond evt="onClick" delay="0">
                    <p:tgtEl>
                      <p:spTgt spid="4"/>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38" restart="whenNotActive" fill="hold" evtFilter="cancelBubble" nodeType="interactiveSeq">
                <p:stCondLst>
                  <p:cond evt="onClick" delay="0">
                    <p:tgtEl>
                      <p:spTgt spid="14"/>
                    </p:tgtEl>
                  </p:cond>
                </p:stCondLst>
                <p:endSync evt="end" delay="0">
                  <p:rtn val="all"/>
                </p:endSync>
                <p:childTnLst>
                  <p:par>
                    <p:cTn id="39" fill="hold">
                      <p:stCondLst>
                        <p:cond delay="0"/>
                      </p:stCondLst>
                      <p:childTnLst>
                        <p:par>
                          <p:cTn id="40" fill="hold">
                            <p:stCondLst>
                              <p:cond delay="0"/>
                            </p:stCondLst>
                            <p:childTnLst>
                              <p:par>
                                <p:cTn id="41" presetID="10" presetClass="exit" presetSubtype="0" fill="hold" grpId="0" nodeType="clickEffect">
                                  <p:stCondLst>
                                    <p:cond delay="0"/>
                                  </p:stCondLst>
                                  <p:childTnLst>
                                    <p:animEffect transition="out" filter="fade">
                                      <p:cBhvr>
                                        <p:cTn id="42" dur="500"/>
                                        <p:tgtEl>
                                          <p:spTgt spid="6"/>
                                        </p:tgtEl>
                                      </p:cBhvr>
                                    </p:animEffect>
                                    <p:set>
                                      <p:cBhvr>
                                        <p:cTn id="43" dur="1" fill="hold">
                                          <p:stCondLst>
                                            <p:cond delay="499"/>
                                          </p:stCondLst>
                                        </p:cTn>
                                        <p:tgtEl>
                                          <p:spTgt spid="6"/>
                                        </p:tgtEl>
                                        <p:attrNameLst>
                                          <p:attrName>style.visibility</p:attrName>
                                        </p:attrNameLst>
                                      </p:cBhvr>
                                      <p:to>
                                        <p:strVal val="hidden"/>
                                      </p:to>
                                    </p:set>
                                  </p:childTnLst>
                                </p:cTn>
                              </p:par>
                            </p:childTnLst>
                          </p:cTn>
                        </p:par>
                      </p:childTnLst>
                    </p:cTn>
                  </p:par>
                </p:childTnLst>
              </p:cTn>
              <p:nextCondLst>
                <p:cond evt="onClick" delay="0">
                  <p:tgtEl>
                    <p:spTgt spid="14"/>
                  </p:tgtEl>
                </p:cond>
              </p:nextCondLst>
            </p:seq>
            <p:seq concurrent="1" nextAc="seek">
              <p:cTn id="44" restart="whenNotActive" fill="hold" evtFilter="cancelBubble" nodeType="interactiveSeq">
                <p:stCondLst>
                  <p:cond evt="onClick" delay="0">
                    <p:tgtEl>
                      <p:spTgt spid="6"/>
                    </p:tgtEl>
                  </p:cond>
                </p:stCondLst>
                <p:endSync evt="end" delay="0">
                  <p:rtn val="all"/>
                </p:endSync>
                <p:childTnLst>
                  <p:par>
                    <p:cTn id="45" fill="hold">
                      <p:stCondLst>
                        <p:cond delay="0"/>
                      </p:stCondLst>
                      <p:childTnLst>
                        <p:par>
                          <p:cTn id="46" fill="hold">
                            <p:stCondLst>
                              <p:cond delay="0"/>
                            </p:stCondLst>
                            <p:childTnLst>
                              <p:par>
                                <p:cTn id="47" presetID="10" presetClass="exit" presetSubtype="0" fill="hold" grpId="0" nodeType="clickEffect">
                                  <p:stCondLst>
                                    <p:cond delay="0"/>
                                  </p:stCondLst>
                                  <p:childTnLst>
                                    <p:animEffect transition="out" filter="fade">
                                      <p:cBhvr>
                                        <p:cTn id="48" dur="500"/>
                                        <p:tgtEl>
                                          <p:spTgt spid="14"/>
                                        </p:tgtEl>
                                      </p:cBhvr>
                                    </p:animEffect>
                                    <p:set>
                                      <p:cBhvr>
                                        <p:cTn id="49" dur="1" fill="hold">
                                          <p:stCondLst>
                                            <p:cond delay="499"/>
                                          </p:stCondLst>
                                        </p:cTn>
                                        <p:tgtEl>
                                          <p:spTgt spid="14"/>
                                        </p:tgtEl>
                                        <p:attrNameLst>
                                          <p:attrName>style.visibility</p:attrName>
                                        </p:attrNameLst>
                                      </p:cBhvr>
                                      <p:to>
                                        <p:strVal val="hidden"/>
                                      </p:to>
                                    </p:set>
                                  </p:childTnLst>
                                </p:cTn>
                              </p:par>
                            </p:childTnLst>
                          </p:cTn>
                        </p:par>
                      </p:childTnLst>
                    </p:cTn>
                  </p:par>
                </p:childTnLst>
              </p:cTn>
              <p:nextCondLst>
                <p:cond evt="onClick" delay="0">
                  <p:tgtEl>
                    <p:spTgt spid="6"/>
                  </p:tgtEl>
                </p:cond>
              </p:nextCondLst>
            </p:seq>
          </p:childTnLst>
        </p:cTn>
      </p:par>
    </p:tnLst>
    <p:bldLst>
      <p:bldP spid="261" grpId="0" animBg="1"/>
      <p:bldP spid="11" grpId="0" animBg="1"/>
      <p:bldP spid="2" grpId="0" animBg="1"/>
      <p:bldP spid="12" grpId="0" animBg="1"/>
      <p:bldP spid="4" grpId="0" animBg="1"/>
      <p:bldP spid="13" grpId="0" animBg="1"/>
      <p:bldP spid="6" grpId="0" animBg="1"/>
      <p:bldP spid="1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45"/>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o-NO" sz="3600" dirty="0">
                <a:latin typeface="Century Gothic" panose="020B0502020202020204" pitchFamily="34" charset="0"/>
              </a:rPr>
              <a:t>Laginndeling</a:t>
            </a:r>
            <a:endParaRPr sz="3600" dirty="0">
              <a:latin typeface="Century Gothic" panose="020B0502020202020204" pitchFamily="34" charset="0"/>
            </a:endParaRPr>
          </a:p>
        </p:txBody>
      </p:sp>
      <p:grpSp>
        <p:nvGrpSpPr>
          <p:cNvPr id="322" name="Google Shape;322;p45">
            <a:extLst>
              <a:ext uri="{C183D7F6-B498-43B3-948B-1728B52AA6E4}">
                <adec:decorative xmlns:adec="http://schemas.microsoft.com/office/drawing/2017/decorative" val="1"/>
              </a:ext>
            </a:extLst>
          </p:cNvPr>
          <p:cNvGrpSpPr/>
          <p:nvPr/>
        </p:nvGrpSpPr>
        <p:grpSpPr>
          <a:xfrm>
            <a:off x="838200" y="1645320"/>
            <a:ext cx="9033164" cy="4422971"/>
            <a:chOff x="424909" y="1295984"/>
            <a:chExt cx="10002854" cy="4865087"/>
          </a:xfrm>
        </p:grpSpPr>
        <p:grpSp>
          <p:nvGrpSpPr>
            <p:cNvPr id="323" name="Google Shape;323;p45"/>
            <p:cNvGrpSpPr/>
            <p:nvPr/>
          </p:nvGrpSpPr>
          <p:grpSpPr>
            <a:xfrm>
              <a:off x="2778209" y="2378981"/>
              <a:ext cx="5296254" cy="2990093"/>
              <a:chOff x="2778209" y="2378981"/>
              <a:chExt cx="5296254" cy="2990093"/>
            </a:xfrm>
          </p:grpSpPr>
          <p:grpSp>
            <p:nvGrpSpPr>
              <p:cNvPr id="324" name="Google Shape;324;p45"/>
              <p:cNvGrpSpPr/>
              <p:nvPr/>
            </p:nvGrpSpPr>
            <p:grpSpPr>
              <a:xfrm>
                <a:off x="2778209" y="2378981"/>
                <a:ext cx="1615284" cy="2990093"/>
                <a:chOff x="2427328" y="2985374"/>
                <a:chExt cx="1615284" cy="2990093"/>
              </a:xfrm>
            </p:grpSpPr>
            <p:pic>
              <p:nvPicPr>
                <p:cNvPr id="325" name="Google Shape;325;p45"/>
                <p:cNvPicPr preferRelativeResize="0"/>
                <p:nvPr/>
              </p:nvPicPr>
              <p:blipFill rotWithShape="1">
                <a:blip r:embed="rId3">
                  <a:duotone>
                    <a:schemeClr val="accent2">
                      <a:shade val="45000"/>
                      <a:satMod val="135000"/>
                    </a:schemeClr>
                    <a:prstClr val="white"/>
                  </a:duotone>
                </a:blip>
                <a:srcRect/>
                <a:stretch/>
              </p:blipFill>
              <p:spPr>
                <a:xfrm>
                  <a:off x="2427328" y="2985374"/>
                  <a:ext cx="1615284" cy="1615284"/>
                </a:xfrm>
                <a:prstGeom prst="rect">
                  <a:avLst/>
                </a:prstGeom>
              </p:spPr>
            </p:pic>
            <p:pic>
              <p:nvPicPr>
                <p:cNvPr id="326" name="Google Shape;326;p45"/>
                <p:cNvPicPr preferRelativeResize="0"/>
                <p:nvPr/>
              </p:nvPicPr>
              <p:blipFill rotWithShape="1">
                <a:blip r:embed="rId3">
                  <a:duotone>
                    <a:schemeClr val="accent2">
                      <a:shade val="45000"/>
                      <a:satMod val="135000"/>
                    </a:schemeClr>
                    <a:prstClr val="white"/>
                  </a:duotone>
                </a:blip>
                <a:srcRect/>
                <a:stretch/>
              </p:blipFill>
              <p:spPr>
                <a:xfrm>
                  <a:off x="2427328" y="4360183"/>
                  <a:ext cx="1615284" cy="1615284"/>
                </a:xfrm>
                <a:prstGeom prst="rect">
                  <a:avLst/>
                </a:prstGeom>
              </p:spPr>
            </p:pic>
          </p:grpSp>
          <p:grpSp>
            <p:nvGrpSpPr>
              <p:cNvPr id="327" name="Google Shape;327;p45"/>
              <p:cNvGrpSpPr/>
              <p:nvPr/>
            </p:nvGrpSpPr>
            <p:grpSpPr>
              <a:xfrm flipH="1">
                <a:off x="6459177" y="2378981"/>
                <a:ext cx="1615286" cy="2990093"/>
                <a:chOff x="3766656" y="2985374"/>
                <a:chExt cx="1615286" cy="2990093"/>
              </a:xfrm>
            </p:grpSpPr>
            <p:pic>
              <p:nvPicPr>
                <p:cNvPr id="328" name="Google Shape;328;p45"/>
                <p:cNvPicPr preferRelativeResize="0"/>
                <p:nvPr/>
              </p:nvPicPr>
              <p:blipFill rotWithShape="1">
                <a:blip r:embed="rId4">
                  <a:duotone>
                    <a:schemeClr val="accent6">
                      <a:shade val="45000"/>
                      <a:satMod val="135000"/>
                    </a:schemeClr>
                    <a:prstClr val="white"/>
                  </a:duotone>
                </a:blip>
                <a:srcRect/>
                <a:stretch/>
              </p:blipFill>
              <p:spPr>
                <a:xfrm>
                  <a:off x="3766656" y="2985374"/>
                  <a:ext cx="1615279" cy="1615284"/>
                </a:xfrm>
                <a:prstGeom prst="rect">
                  <a:avLst/>
                </a:prstGeom>
              </p:spPr>
            </p:pic>
            <p:pic>
              <p:nvPicPr>
                <p:cNvPr id="329" name="Google Shape;329;p45"/>
                <p:cNvPicPr preferRelativeResize="0"/>
                <p:nvPr/>
              </p:nvPicPr>
              <p:blipFill rotWithShape="1">
                <a:blip r:embed="rId4">
                  <a:duotone>
                    <a:schemeClr val="accent6">
                      <a:shade val="45000"/>
                      <a:satMod val="135000"/>
                    </a:schemeClr>
                    <a:prstClr val="white"/>
                  </a:duotone>
                </a:blip>
                <a:srcRect/>
                <a:stretch/>
              </p:blipFill>
              <p:spPr>
                <a:xfrm>
                  <a:off x="3766661" y="4360183"/>
                  <a:ext cx="1615281" cy="1615284"/>
                </a:xfrm>
                <a:prstGeom prst="rect">
                  <a:avLst/>
                </a:prstGeom>
              </p:spPr>
            </p:pic>
          </p:grpSp>
          <p:sp>
            <p:nvSpPr>
              <p:cNvPr id="330" name="Google Shape;330;p45"/>
              <p:cNvSpPr/>
              <p:nvPr/>
            </p:nvSpPr>
            <p:spPr>
              <a:xfrm>
                <a:off x="4766609" y="3221449"/>
                <a:ext cx="1381210" cy="1064681"/>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o-NO" sz="54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rPr>
                  <a:t>VS</a:t>
                </a:r>
                <a:endParaRPr kumimoji="0" sz="1400" b="0" i="0" u="none" strike="noStrike" kern="0" cap="none" spc="0" normalizeH="0" baseline="0" noProof="0" dirty="0">
                  <a:ln>
                    <a:noFill/>
                  </a:ln>
                  <a:solidFill>
                    <a:srgbClr val="000000"/>
                  </a:solidFill>
                  <a:effectLst/>
                  <a:uLnTx/>
                  <a:uFillTx/>
                  <a:latin typeface="Century Gothic" panose="020B0502020202020204" pitchFamily="34" charset="0"/>
                  <a:cs typeface="Arial"/>
                  <a:sym typeface="Arial"/>
                </a:endParaRPr>
              </a:p>
            </p:txBody>
          </p:sp>
        </p:grpSp>
        <p:grpSp>
          <p:nvGrpSpPr>
            <p:cNvPr id="331" name="Google Shape;331;p45"/>
            <p:cNvGrpSpPr/>
            <p:nvPr/>
          </p:nvGrpSpPr>
          <p:grpSpPr>
            <a:xfrm>
              <a:off x="8271786" y="1295984"/>
              <a:ext cx="2155977" cy="4814563"/>
              <a:chOff x="8271786" y="1295984"/>
              <a:chExt cx="2155977" cy="4814563"/>
            </a:xfrm>
          </p:grpSpPr>
          <p:grpSp>
            <p:nvGrpSpPr>
              <p:cNvPr id="332" name="Google Shape;332;p45"/>
              <p:cNvGrpSpPr/>
              <p:nvPr/>
            </p:nvGrpSpPr>
            <p:grpSpPr>
              <a:xfrm>
                <a:off x="8333551" y="1295984"/>
                <a:ext cx="998539" cy="2356757"/>
                <a:chOff x="1847157" y="1834468"/>
                <a:chExt cx="1898427" cy="4480679"/>
              </a:xfrm>
            </p:grpSpPr>
            <p:sp>
              <p:nvSpPr>
                <p:cNvPr id="333" name="Google Shape;333;p45"/>
                <p:cNvSpPr/>
                <p:nvPr/>
              </p:nvSpPr>
              <p:spPr>
                <a:xfrm>
                  <a:off x="1847157" y="3388096"/>
                  <a:ext cx="1898427" cy="2927051"/>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34" name="Google Shape;334;p45"/>
                <p:cNvSpPr/>
                <p:nvPr/>
              </p:nvSpPr>
              <p:spPr>
                <a:xfrm>
                  <a:off x="2079287" y="1834468"/>
                  <a:ext cx="1434165" cy="1434164"/>
                </a:xfrm>
                <a:prstGeom prst="ellipse">
                  <a:avLst/>
                </a:pr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35" name="Google Shape;335;p45"/>
              <p:cNvGrpSpPr/>
              <p:nvPr/>
            </p:nvGrpSpPr>
            <p:grpSpPr>
              <a:xfrm>
                <a:off x="9429224" y="1295984"/>
                <a:ext cx="998539" cy="2356757"/>
                <a:chOff x="1847152" y="1834468"/>
                <a:chExt cx="1898427" cy="4480679"/>
              </a:xfrm>
            </p:grpSpPr>
            <p:sp>
              <p:nvSpPr>
                <p:cNvPr id="336" name="Google Shape;336;p45"/>
                <p:cNvSpPr/>
                <p:nvPr/>
              </p:nvSpPr>
              <p:spPr>
                <a:xfrm>
                  <a:off x="1847152" y="3388096"/>
                  <a:ext cx="1898427" cy="2927051"/>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37" name="Google Shape;337;p45"/>
                <p:cNvSpPr/>
                <p:nvPr/>
              </p:nvSpPr>
              <p:spPr>
                <a:xfrm>
                  <a:off x="2079282" y="1834468"/>
                  <a:ext cx="1434165" cy="1434164"/>
                </a:xfrm>
                <a:prstGeom prst="ellipse">
                  <a:avLst/>
                </a:pr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38" name="Google Shape;338;p45"/>
              <p:cNvGrpSpPr/>
              <p:nvPr/>
            </p:nvGrpSpPr>
            <p:grpSpPr>
              <a:xfrm>
                <a:off x="8271786" y="3753790"/>
                <a:ext cx="998539" cy="2356757"/>
                <a:chOff x="1847152" y="1834468"/>
                <a:chExt cx="1898427" cy="4480679"/>
              </a:xfrm>
            </p:grpSpPr>
            <p:sp>
              <p:nvSpPr>
                <p:cNvPr id="339" name="Google Shape;339;p45"/>
                <p:cNvSpPr/>
                <p:nvPr/>
              </p:nvSpPr>
              <p:spPr>
                <a:xfrm>
                  <a:off x="1847152" y="3388096"/>
                  <a:ext cx="1898427" cy="2927051"/>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40" name="Google Shape;340;p45"/>
                <p:cNvSpPr/>
                <p:nvPr/>
              </p:nvSpPr>
              <p:spPr>
                <a:xfrm>
                  <a:off x="2079286" y="1834468"/>
                  <a:ext cx="1434165" cy="1434164"/>
                </a:xfrm>
                <a:prstGeom prst="ellipse">
                  <a:avLst/>
                </a:pr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41" name="Google Shape;341;p45"/>
              <p:cNvGrpSpPr/>
              <p:nvPr/>
            </p:nvGrpSpPr>
            <p:grpSpPr>
              <a:xfrm>
                <a:off x="9367462" y="3753790"/>
                <a:ext cx="998539" cy="2356757"/>
                <a:chOff x="1847152" y="1834468"/>
                <a:chExt cx="1898427" cy="4480679"/>
              </a:xfrm>
            </p:grpSpPr>
            <p:sp>
              <p:nvSpPr>
                <p:cNvPr id="342" name="Google Shape;342;p45"/>
                <p:cNvSpPr/>
                <p:nvPr/>
              </p:nvSpPr>
              <p:spPr>
                <a:xfrm>
                  <a:off x="1847152" y="3388096"/>
                  <a:ext cx="1898427" cy="2927051"/>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43" name="Google Shape;343;p45"/>
                <p:cNvSpPr/>
                <p:nvPr/>
              </p:nvSpPr>
              <p:spPr>
                <a:xfrm>
                  <a:off x="2079282" y="1834468"/>
                  <a:ext cx="1434165" cy="1434164"/>
                </a:xfrm>
                <a:prstGeom prst="ellipse">
                  <a:avLst/>
                </a:prstGeom>
                <a:solidFill>
                  <a:srgbClr val="5C7148"/>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grpSp>
          <p:nvGrpSpPr>
            <p:cNvPr id="344" name="Google Shape;344;p45"/>
            <p:cNvGrpSpPr/>
            <p:nvPr/>
          </p:nvGrpSpPr>
          <p:grpSpPr>
            <a:xfrm>
              <a:off x="424909" y="1346508"/>
              <a:ext cx="2155977" cy="4814563"/>
              <a:chOff x="9611114" y="1295984"/>
              <a:chExt cx="2155977" cy="4814563"/>
            </a:xfrm>
          </p:grpSpPr>
          <p:grpSp>
            <p:nvGrpSpPr>
              <p:cNvPr id="345" name="Google Shape;345;p45"/>
              <p:cNvGrpSpPr/>
              <p:nvPr/>
            </p:nvGrpSpPr>
            <p:grpSpPr>
              <a:xfrm>
                <a:off x="9672876" y="1295984"/>
                <a:ext cx="998539" cy="2356757"/>
                <a:chOff x="4393493" y="1834468"/>
                <a:chExt cx="1898427" cy="4480679"/>
              </a:xfrm>
            </p:grpSpPr>
            <p:sp>
              <p:nvSpPr>
                <p:cNvPr id="346" name="Google Shape;346;p45"/>
                <p:cNvSpPr/>
                <p:nvPr/>
              </p:nvSpPr>
              <p:spPr>
                <a:xfrm>
                  <a:off x="4393493" y="3388097"/>
                  <a:ext cx="1898427" cy="2927050"/>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47" name="Google Shape;347;p45"/>
                <p:cNvSpPr/>
                <p:nvPr/>
              </p:nvSpPr>
              <p:spPr>
                <a:xfrm>
                  <a:off x="4625624" y="1834468"/>
                  <a:ext cx="1434164" cy="1434164"/>
                </a:xfrm>
                <a:prstGeom prst="ellipse">
                  <a:avLst/>
                </a:pr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48" name="Google Shape;348;p45"/>
              <p:cNvGrpSpPr/>
              <p:nvPr/>
            </p:nvGrpSpPr>
            <p:grpSpPr>
              <a:xfrm>
                <a:off x="10768552" y="1295984"/>
                <a:ext cx="998539" cy="2356757"/>
                <a:chOff x="4393493" y="1834468"/>
                <a:chExt cx="1898427" cy="4480679"/>
              </a:xfrm>
            </p:grpSpPr>
            <p:sp>
              <p:nvSpPr>
                <p:cNvPr id="349" name="Google Shape;349;p45"/>
                <p:cNvSpPr/>
                <p:nvPr/>
              </p:nvSpPr>
              <p:spPr>
                <a:xfrm>
                  <a:off x="4393493" y="3388097"/>
                  <a:ext cx="1898427" cy="2927050"/>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50" name="Google Shape;350;p45"/>
                <p:cNvSpPr/>
                <p:nvPr/>
              </p:nvSpPr>
              <p:spPr>
                <a:xfrm>
                  <a:off x="4625624" y="1834468"/>
                  <a:ext cx="1434164" cy="1434164"/>
                </a:xfrm>
                <a:prstGeom prst="ellipse">
                  <a:avLst/>
                </a:pr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51" name="Google Shape;351;p45"/>
              <p:cNvGrpSpPr/>
              <p:nvPr/>
            </p:nvGrpSpPr>
            <p:grpSpPr>
              <a:xfrm>
                <a:off x="9611114" y="3753790"/>
                <a:ext cx="998539" cy="2356757"/>
                <a:chOff x="4393493" y="1834468"/>
                <a:chExt cx="1898427" cy="4480679"/>
              </a:xfrm>
            </p:grpSpPr>
            <p:sp>
              <p:nvSpPr>
                <p:cNvPr id="352" name="Google Shape;352;p45"/>
                <p:cNvSpPr/>
                <p:nvPr/>
              </p:nvSpPr>
              <p:spPr>
                <a:xfrm>
                  <a:off x="4393493" y="3388097"/>
                  <a:ext cx="1898427" cy="2927050"/>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53" name="Google Shape;353;p45"/>
                <p:cNvSpPr/>
                <p:nvPr/>
              </p:nvSpPr>
              <p:spPr>
                <a:xfrm>
                  <a:off x="4625624" y="1834468"/>
                  <a:ext cx="1434164" cy="1434164"/>
                </a:xfrm>
                <a:prstGeom prst="ellipse">
                  <a:avLst/>
                </a:pr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nvGrpSpPr>
              <p:cNvPr id="354" name="Google Shape;354;p45"/>
              <p:cNvGrpSpPr/>
              <p:nvPr/>
            </p:nvGrpSpPr>
            <p:grpSpPr>
              <a:xfrm>
                <a:off x="10706790" y="3753790"/>
                <a:ext cx="998539" cy="2356757"/>
                <a:chOff x="4393493" y="1834468"/>
                <a:chExt cx="1898427" cy="4480679"/>
              </a:xfrm>
            </p:grpSpPr>
            <p:sp>
              <p:nvSpPr>
                <p:cNvPr id="355" name="Google Shape;355;p45"/>
                <p:cNvSpPr/>
                <p:nvPr/>
              </p:nvSpPr>
              <p:spPr>
                <a:xfrm>
                  <a:off x="4393493" y="3388097"/>
                  <a:ext cx="1898427" cy="2927050"/>
                </a:xfrm>
                <a:custGeom>
                  <a:avLst/>
                  <a:gdLst/>
                  <a:ahLst/>
                  <a:cxnLst/>
                  <a:rect l="l" t="t" r="r" b="b"/>
                  <a:pathLst>
                    <a:path w="1898427" h="2927050" extrusionOk="0">
                      <a:moveTo>
                        <a:pt x="948554" y="0"/>
                      </a:moveTo>
                      <a:cubicBezTo>
                        <a:pt x="1439684" y="0"/>
                        <a:pt x="1843635" y="373256"/>
                        <a:pt x="1892211" y="851570"/>
                      </a:cubicBezTo>
                      <a:lnTo>
                        <a:pt x="1893333" y="873800"/>
                      </a:lnTo>
                      <a:lnTo>
                        <a:pt x="1898427" y="873800"/>
                      </a:lnTo>
                      <a:lnTo>
                        <a:pt x="1898427" y="2927050"/>
                      </a:lnTo>
                      <a:lnTo>
                        <a:pt x="1318" y="2927050"/>
                      </a:lnTo>
                      <a:lnTo>
                        <a:pt x="1318" y="974656"/>
                      </a:lnTo>
                      <a:lnTo>
                        <a:pt x="0" y="948554"/>
                      </a:lnTo>
                      <a:lnTo>
                        <a:pt x="1318" y="922453"/>
                      </a:lnTo>
                      <a:lnTo>
                        <a:pt x="1318" y="873800"/>
                      </a:lnTo>
                      <a:lnTo>
                        <a:pt x="3775" y="873800"/>
                      </a:lnTo>
                      <a:lnTo>
                        <a:pt x="4897" y="851570"/>
                      </a:lnTo>
                      <a:cubicBezTo>
                        <a:pt x="53473" y="373256"/>
                        <a:pt x="457424" y="0"/>
                        <a:pt x="948554" y="0"/>
                      </a:cubicBezTo>
                      <a:close/>
                    </a:path>
                  </a:pathLst>
                </a:cu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sp>
              <p:nvSpPr>
                <p:cNvPr id="356" name="Google Shape;356;p45"/>
                <p:cNvSpPr/>
                <p:nvPr/>
              </p:nvSpPr>
              <p:spPr>
                <a:xfrm>
                  <a:off x="4625624" y="1834468"/>
                  <a:ext cx="1434164" cy="1434164"/>
                </a:xfrm>
                <a:prstGeom prst="ellipse">
                  <a:avLst/>
                </a:prstGeom>
                <a:solidFill>
                  <a:srgbClr val="D65A56"/>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FFFFFF"/>
                    </a:solidFill>
                    <a:effectLst/>
                    <a:uLnTx/>
                    <a:uFillTx/>
                    <a:latin typeface="Century Gothic" panose="020B0502020202020204" pitchFamily="34" charset="0"/>
                    <a:cs typeface="Arial"/>
                    <a:sym typeface="Arial"/>
                  </a:endParaRPr>
                </a:p>
              </p:txBody>
            </p:sp>
          </p:grpSp>
        </p:grpSp>
      </p:grpSp>
      <p:grpSp>
        <p:nvGrpSpPr>
          <p:cNvPr id="6" name="Gruppe 5">
            <a:extLst>
              <a:ext uri="{FF2B5EF4-FFF2-40B4-BE49-F238E27FC236}">
                <a16:creationId xmlns:a16="http://schemas.microsoft.com/office/drawing/2014/main" id="{2ABFBEB1-B6D5-C577-DEFF-66CE800ACEA7}"/>
              </a:ext>
              <a:ext uri="{C183D7F6-B498-43B3-948B-1728B52AA6E4}">
                <adec:decorative xmlns:adec="http://schemas.microsoft.com/office/drawing/2017/decorative" val="1"/>
              </a:ext>
            </a:extLst>
          </p:cNvPr>
          <p:cNvGrpSpPr/>
          <p:nvPr/>
        </p:nvGrpSpPr>
        <p:grpSpPr>
          <a:xfrm>
            <a:off x="10208686" y="814508"/>
            <a:ext cx="1349988" cy="1446050"/>
            <a:chOff x="10208686" y="814508"/>
            <a:chExt cx="1349988" cy="1446050"/>
          </a:xfrm>
        </p:grpSpPr>
        <p:pic>
          <p:nvPicPr>
            <p:cNvPr id="8" name="Google Shape;270;p8">
              <a:extLst>
                <a:ext uri="{FF2B5EF4-FFF2-40B4-BE49-F238E27FC236}">
                  <a16:creationId xmlns:a16="http://schemas.microsoft.com/office/drawing/2014/main" id="{59E6F5E3-2325-1C6D-ECB9-804F01DA9080}"/>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232750" y="1500587"/>
              <a:ext cx="1325924" cy="759971"/>
            </a:xfrm>
            <a:prstGeom prst="rect">
              <a:avLst/>
            </a:prstGeom>
            <a:noFill/>
            <a:ln>
              <a:noFill/>
            </a:ln>
          </p:spPr>
        </p:pic>
        <p:sp>
          <p:nvSpPr>
            <p:cNvPr id="9" name="Google Shape;271;p8">
              <a:extLst>
                <a:ext uri="{FF2B5EF4-FFF2-40B4-BE49-F238E27FC236}">
                  <a16:creationId xmlns:a16="http://schemas.microsoft.com/office/drawing/2014/main" id="{653E27D4-50CE-9EC2-97C7-06A3C7D546F2}"/>
                </a:ext>
              </a:extLst>
            </p:cNvPr>
            <p:cNvSpPr txBox="1"/>
            <p:nvPr/>
          </p:nvSpPr>
          <p:spPr>
            <a:xfrm>
              <a:off x="10208686" y="1757783"/>
              <a:ext cx="132592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Lage regler</a:t>
              </a:r>
            </a:p>
          </p:txBody>
        </p:sp>
        <p:pic>
          <p:nvPicPr>
            <p:cNvPr id="11" name="Google Shape;272;p8">
              <a:extLst>
                <a:ext uri="{FF2B5EF4-FFF2-40B4-BE49-F238E27FC236}">
                  <a16:creationId xmlns:a16="http://schemas.microsoft.com/office/drawing/2014/main" id="{1EA45827-D49E-631F-6E7A-9BCCF7EADA89}"/>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798550" y="1294271"/>
              <a:ext cx="190500" cy="457200"/>
            </a:xfrm>
            <a:prstGeom prst="rect">
              <a:avLst/>
            </a:prstGeom>
            <a:noFill/>
            <a:ln>
              <a:noFill/>
            </a:ln>
          </p:spPr>
        </p:pic>
        <p:pic>
          <p:nvPicPr>
            <p:cNvPr id="12" name="Google Shape;286;p8">
              <a:extLst>
                <a:ext uri="{FF2B5EF4-FFF2-40B4-BE49-F238E27FC236}">
                  <a16:creationId xmlns:a16="http://schemas.microsoft.com/office/drawing/2014/main" id="{65000576-3B19-C3DC-167B-57C8CEC20EAE}"/>
                </a:ext>
                <a:ext uri="{C183D7F6-B498-43B3-948B-1728B52AA6E4}">
                  <adec:decorative xmlns:adec="http://schemas.microsoft.com/office/drawing/2017/decorative" val="1"/>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630839" y="814508"/>
              <a:ext cx="520700" cy="508000"/>
            </a:xfrm>
            <a:prstGeom prst="rect">
              <a:avLst/>
            </a:prstGeom>
            <a:noFill/>
            <a:ln>
              <a:noFill/>
            </a:ln>
          </p:spPr>
        </p:pic>
        <p:sp>
          <p:nvSpPr>
            <p:cNvPr id="13" name="Google Shape;287;p8">
              <a:extLst>
                <a:ext uri="{FF2B5EF4-FFF2-40B4-BE49-F238E27FC236}">
                  <a16:creationId xmlns:a16="http://schemas.microsoft.com/office/drawing/2014/main" id="{9E77F4DA-0603-566A-230D-0E5B06E1A86B}"/>
                </a:ext>
                <a:ext uri="{C183D7F6-B498-43B3-948B-1728B52AA6E4}">
                  <adec:decorative xmlns:adec="http://schemas.microsoft.com/office/drawing/2017/decorative" val="1"/>
                </a:ext>
              </a:extLst>
            </p:cNvPr>
            <p:cNvSpPr txBox="1"/>
            <p:nvPr/>
          </p:nvSpPr>
          <p:spPr>
            <a:xfrm>
              <a:off x="10630838" y="845852"/>
              <a:ext cx="52054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5</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409A8E-44BB-B935-DF94-25A79EDC24AC}"/>
              </a:ext>
            </a:extLst>
          </p:cNvPr>
          <p:cNvSpPr>
            <a:spLocks noGrp="1"/>
          </p:cNvSpPr>
          <p:nvPr>
            <p:ph type="title"/>
          </p:nvPr>
        </p:nvSpPr>
        <p:spPr/>
        <p:txBody>
          <a:bodyPr>
            <a:normAutofit/>
          </a:bodyPr>
          <a:lstStyle/>
          <a:p>
            <a:r>
              <a:rPr lang="nb-NO" sz="3600" dirty="0"/>
              <a:t>Laginndeling ut fra r</a:t>
            </a:r>
            <a:r>
              <a:rPr lang="nb-NO" sz="3600" dirty="0">
                <a:latin typeface="Century Gothic" panose="020B0502020202020204" pitchFamily="34" charset="0"/>
              </a:rPr>
              <a:t>adiogruppe</a:t>
            </a:r>
          </a:p>
        </p:txBody>
      </p:sp>
      <p:graphicFrame>
        <p:nvGraphicFramePr>
          <p:cNvPr id="4" name="Tabell 4">
            <a:extLst>
              <a:ext uri="{FF2B5EF4-FFF2-40B4-BE49-F238E27FC236}">
                <a16:creationId xmlns:a16="http://schemas.microsoft.com/office/drawing/2014/main" id="{7084B650-70D2-AA59-BF39-BE5D975CC18D}"/>
              </a:ext>
            </a:extLst>
          </p:cNvPr>
          <p:cNvGraphicFramePr>
            <a:graphicFrameLocks noGrp="1"/>
          </p:cNvGraphicFramePr>
          <p:nvPr>
            <p:extLst>
              <p:ext uri="{D42A27DB-BD31-4B8C-83A1-F6EECF244321}">
                <p14:modId xmlns:p14="http://schemas.microsoft.com/office/powerpoint/2010/main" val="3719025932"/>
              </p:ext>
            </p:extLst>
          </p:nvPr>
        </p:nvGraphicFramePr>
        <p:xfrm>
          <a:off x="1276348" y="1548341"/>
          <a:ext cx="4019552" cy="4724400"/>
        </p:xfrm>
        <a:graphic>
          <a:graphicData uri="http://schemas.openxmlformats.org/drawingml/2006/table">
            <a:tbl>
              <a:tblPr firstRow="1" bandRow="1">
                <a:tableStyleId>{2D5ABB26-0587-4C30-8999-92F81FD0307C}</a:tableStyleId>
              </a:tblPr>
              <a:tblGrid>
                <a:gridCol w="2009776">
                  <a:extLst>
                    <a:ext uri="{9D8B030D-6E8A-4147-A177-3AD203B41FA5}">
                      <a16:colId xmlns:a16="http://schemas.microsoft.com/office/drawing/2014/main" val="3845821787"/>
                    </a:ext>
                  </a:extLst>
                </a:gridCol>
                <a:gridCol w="2009776">
                  <a:extLst>
                    <a:ext uri="{9D8B030D-6E8A-4147-A177-3AD203B41FA5}">
                      <a16:colId xmlns:a16="http://schemas.microsoft.com/office/drawing/2014/main" val="2287764092"/>
                    </a:ext>
                  </a:extLst>
                </a:gridCol>
              </a:tblGrid>
              <a:tr h="370840">
                <a:tc>
                  <a:txBody>
                    <a:bodyPr/>
                    <a:lstStyle/>
                    <a:p>
                      <a:r>
                        <a:rPr lang="nb-NO" sz="2800">
                          <a:latin typeface="Century Gothic" panose="020B0502020202020204" pitchFamily="34" charset="0"/>
                          <a:cs typeface="Calibri" panose="020F0502020204030204" pitchFamily="34" charset="0"/>
                        </a:rPr>
                        <a:t>1  Rød</a:t>
                      </a:r>
                    </a:p>
                    <a:p>
                      <a:r>
                        <a:rPr lang="nb-NO" sz="2800">
                          <a:latin typeface="Century Gothic" panose="020B0502020202020204" pitchFamily="34" charset="0"/>
                          <a:cs typeface="Calibri" panose="020F0502020204030204" pitchFamily="34" charset="0"/>
                        </a:rPr>
                        <a:t>2  Rød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sz="2800" dirty="0">
                          <a:latin typeface="Century Gothic" panose="020B0502020202020204" pitchFamily="34" charset="0"/>
                          <a:cs typeface="Calibri" panose="020F0502020204030204" pitchFamily="34" charset="0"/>
                        </a:rPr>
                        <a:t>3  Gul</a:t>
                      </a:r>
                    </a:p>
                    <a:p>
                      <a:r>
                        <a:rPr lang="nb-NO" sz="2800" dirty="0">
                          <a:latin typeface="Century Gothic" panose="020B0502020202020204" pitchFamily="34" charset="0"/>
                          <a:cs typeface="Calibri" panose="020F0502020204030204" pitchFamily="34" charset="0"/>
                        </a:rPr>
                        <a:t>4  Gul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91272972"/>
                  </a:ext>
                </a:extLst>
              </a:tr>
              <a:tr h="370840">
                <a:tc>
                  <a:txBody>
                    <a:bodyPr/>
                    <a:lstStyle/>
                    <a:p>
                      <a:r>
                        <a:rPr lang="nb-NO" sz="2800" dirty="0">
                          <a:latin typeface="Century Gothic" panose="020B0502020202020204" pitchFamily="34" charset="0"/>
                          <a:cs typeface="Calibri" panose="020F0502020204030204" pitchFamily="34" charset="0"/>
                        </a:rPr>
                        <a:t>5  Blå</a:t>
                      </a:r>
                    </a:p>
                    <a:p>
                      <a:r>
                        <a:rPr lang="nb-NO" sz="2800" dirty="0">
                          <a:latin typeface="Century Gothic" panose="020B0502020202020204" pitchFamily="34" charset="0"/>
                          <a:cs typeface="Calibri" panose="020F0502020204030204" pitchFamily="34" charset="0"/>
                        </a:rPr>
                        <a:t>6  Blå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sz="2800" dirty="0">
                          <a:latin typeface="Century Gothic" panose="020B0502020202020204" pitchFamily="34" charset="0"/>
                          <a:cs typeface="Calibri" panose="020F0502020204030204" pitchFamily="34" charset="0"/>
                        </a:rPr>
                        <a:t>7  Grønn</a:t>
                      </a:r>
                    </a:p>
                    <a:p>
                      <a:r>
                        <a:rPr lang="nb-NO" sz="2800" dirty="0">
                          <a:latin typeface="Century Gothic" panose="020B0502020202020204" pitchFamily="34" charset="0"/>
                          <a:cs typeface="Calibri" panose="020F0502020204030204" pitchFamily="34" charset="0"/>
                        </a:rPr>
                        <a:t>8  Grønn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36721338"/>
                  </a:ext>
                </a:extLst>
              </a:tr>
              <a:tr h="370840">
                <a:tc>
                  <a:txBody>
                    <a:bodyPr/>
                    <a:lstStyle/>
                    <a:p>
                      <a:r>
                        <a:rPr lang="nb-NO" sz="2800" dirty="0">
                          <a:latin typeface="Century Gothic" panose="020B0502020202020204" pitchFamily="34" charset="0"/>
                          <a:cs typeface="Calibri" panose="020F0502020204030204" pitchFamily="34" charset="0"/>
                        </a:rPr>
                        <a:t>9   Rosa</a:t>
                      </a:r>
                    </a:p>
                    <a:p>
                      <a:r>
                        <a:rPr lang="nb-NO" sz="2800" dirty="0">
                          <a:latin typeface="Century Gothic" panose="020B0502020202020204" pitchFamily="34" charset="0"/>
                          <a:cs typeface="Calibri" panose="020F0502020204030204" pitchFamily="34" charset="0"/>
                        </a:rPr>
                        <a:t>10 Rosa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sz="2800" dirty="0">
                          <a:latin typeface="Century Gothic" panose="020B0502020202020204" pitchFamily="34" charset="0"/>
                          <a:cs typeface="Calibri" panose="020F0502020204030204" pitchFamily="34" charset="0"/>
                        </a:rPr>
                        <a:t>11 Turkis</a:t>
                      </a:r>
                    </a:p>
                    <a:p>
                      <a:r>
                        <a:rPr lang="nb-NO" sz="2800" dirty="0">
                          <a:latin typeface="Century Gothic" panose="020B0502020202020204" pitchFamily="34" charset="0"/>
                          <a:cs typeface="Calibri" panose="020F0502020204030204" pitchFamily="34" charset="0"/>
                        </a:rPr>
                        <a:t>12 Turkis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74532910"/>
                  </a:ext>
                </a:extLst>
              </a:tr>
              <a:tr h="370840">
                <a:tc>
                  <a:txBody>
                    <a:bodyPr/>
                    <a:lstStyle/>
                    <a:p>
                      <a:r>
                        <a:rPr lang="nb-NO" sz="2800" dirty="0">
                          <a:latin typeface="Century Gothic" panose="020B0502020202020204" pitchFamily="34" charset="0"/>
                          <a:cs typeface="Calibri" panose="020F0502020204030204" pitchFamily="34" charset="0"/>
                        </a:rPr>
                        <a:t>13 Oransje</a:t>
                      </a:r>
                    </a:p>
                    <a:p>
                      <a:r>
                        <a:rPr lang="nb-NO" sz="2800" dirty="0">
                          <a:latin typeface="Century Gothic" panose="020B0502020202020204" pitchFamily="34" charset="0"/>
                          <a:cs typeface="Calibri" panose="020F0502020204030204" pitchFamily="34" charset="0"/>
                        </a:rPr>
                        <a:t>14 Oransje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sz="2800">
                          <a:latin typeface="Century Gothic" panose="020B0502020202020204" pitchFamily="34" charset="0"/>
                          <a:cs typeface="Calibri" panose="020F0502020204030204" pitchFamily="34" charset="0"/>
                        </a:rPr>
                        <a:t>15 Lilla</a:t>
                      </a:r>
                    </a:p>
                    <a:p>
                      <a:r>
                        <a:rPr lang="nb-NO" sz="2800">
                          <a:latin typeface="Century Gothic" panose="020B0502020202020204" pitchFamily="34" charset="0"/>
                          <a:cs typeface="Calibri" panose="020F0502020204030204" pitchFamily="34" charset="0"/>
                        </a:rPr>
                        <a:t>16 Lilla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91019907"/>
                  </a:ext>
                </a:extLst>
              </a:tr>
              <a:tr h="370840">
                <a:tc>
                  <a:txBody>
                    <a:bodyPr/>
                    <a:lstStyle/>
                    <a:p>
                      <a:r>
                        <a:rPr lang="nb-NO" sz="2800" dirty="0">
                          <a:latin typeface="Century Gothic" panose="020B0502020202020204" pitchFamily="34" charset="0"/>
                          <a:cs typeface="Calibri" panose="020F0502020204030204" pitchFamily="34" charset="0"/>
                        </a:rPr>
                        <a:t>17 Hvit</a:t>
                      </a:r>
                    </a:p>
                    <a:p>
                      <a:r>
                        <a:rPr lang="nb-NO" sz="2800" dirty="0">
                          <a:latin typeface="Century Gothic" panose="020B0502020202020204" pitchFamily="34" charset="0"/>
                          <a:cs typeface="Calibri" panose="020F0502020204030204" pitchFamily="34" charset="0"/>
                        </a:rPr>
                        <a:t>18 Hvit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nb-NO" sz="2800" dirty="0">
                          <a:latin typeface="Century Gothic" panose="020B0502020202020204" pitchFamily="34" charset="0"/>
                          <a:cs typeface="Calibri" panose="020F0502020204030204" pitchFamily="34" charset="0"/>
                        </a:rPr>
                        <a:t>19 Lys blå</a:t>
                      </a:r>
                    </a:p>
                    <a:p>
                      <a:r>
                        <a:rPr lang="nb-NO" sz="2800" dirty="0">
                          <a:latin typeface="Century Gothic" panose="020B0502020202020204" pitchFamily="34" charset="0"/>
                          <a:cs typeface="Calibri" panose="020F0502020204030204" pitchFamily="34" charset="0"/>
                        </a:rPr>
                        <a:t>20 Lys blå</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71807408"/>
                  </a:ext>
                </a:extLst>
              </a:tr>
            </a:tbl>
          </a:graphicData>
        </a:graphic>
      </p:graphicFrame>
      <p:pic>
        <p:nvPicPr>
          <p:cNvPr id="5" name="Bilde 4">
            <a:extLst>
              <a:ext uri="{FF2B5EF4-FFF2-40B4-BE49-F238E27FC236}">
                <a16:creationId xmlns:a16="http://schemas.microsoft.com/office/drawing/2014/main" id="{65EEC647-6C12-3143-8BF2-33E352C65E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93977" y="1861310"/>
            <a:ext cx="4695073" cy="4704206"/>
          </a:xfrm>
          <a:prstGeom prst="rect">
            <a:avLst/>
          </a:prstGeom>
        </p:spPr>
      </p:pic>
      <p:grpSp>
        <p:nvGrpSpPr>
          <p:cNvPr id="11" name="Gruppe 10">
            <a:extLst>
              <a:ext uri="{FF2B5EF4-FFF2-40B4-BE49-F238E27FC236}">
                <a16:creationId xmlns:a16="http://schemas.microsoft.com/office/drawing/2014/main" id="{96234A79-B303-9AB3-4CF7-BDEC199915CE}"/>
              </a:ext>
              <a:ext uri="{C183D7F6-B498-43B3-948B-1728B52AA6E4}">
                <adec:decorative xmlns:adec="http://schemas.microsoft.com/office/drawing/2017/decorative" val="1"/>
              </a:ext>
            </a:extLst>
          </p:cNvPr>
          <p:cNvGrpSpPr/>
          <p:nvPr/>
        </p:nvGrpSpPr>
        <p:grpSpPr>
          <a:xfrm>
            <a:off x="10208686" y="814508"/>
            <a:ext cx="1349988" cy="1446050"/>
            <a:chOff x="10208686" y="814508"/>
            <a:chExt cx="1349988" cy="1446050"/>
          </a:xfrm>
        </p:grpSpPr>
        <p:pic>
          <p:nvPicPr>
            <p:cNvPr id="12" name="Google Shape;270;p8">
              <a:extLst>
                <a:ext uri="{FF2B5EF4-FFF2-40B4-BE49-F238E27FC236}">
                  <a16:creationId xmlns:a16="http://schemas.microsoft.com/office/drawing/2014/main" id="{E92AA7EA-93FA-A537-0703-AB67A9818EF4}"/>
                </a:ext>
                <a:ext uri="{C183D7F6-B498-43B3-948B-1728B52AA6E4}">
                  <adec:decorative xmlns:adec="http://schemas.microsoft.com/office/drawing/2017/decorative" val="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232750" y="1500587"/>
              <a:ext cx="1325924" cy="759971"/>
            </a:xfrm>
            <a:prstGeom prst="rect">
              <a:avLst/>
            </a:prstGeom>
            <a:noFill/>
            <a:ln>
              <a:noFill/>
            </a:ln>
          </p:spPr>
        </p:pic>
        <p:sp>
          <p:nvSpPr>
            <p:cNvPr id="13" name="Google Shape;271;p8">
              <a:extLst>
                <a:ext uri="{FF2B5EF4-FFF2-40B4-BE49-F238E27FC236}">
                  <a16:creationId xmlns:a16="http://schemas.microsoft.com/office/drawing/2014/main" id="{35A902C7-CBC3-2B7E-B200-9FFA43D3DD9C}"/>
                </a:ext>
              </a:extLst>
            </p:cNvPr>
            <p:cNvSpPr txBox="1"/>
            <p:nvPr/>
          </p:nvSpPr>
          <p:spPr>
            <a:xfrm>
              <a:off x="10208686" y="1757783"/>
              <a:ext cx="132592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Dele inn i lag</a:t>
              </a:r>
            </a:p>
          </p:txBody>
        </p:sp>
        <p:pic>
          <p:nvPicPr>
            <p:cNvPr id="14" name="Google Shape;272;p8">
              <a:extLst>
                <a:ext uri="{FF2B5EF4-FFF2-40B4-BE49-F238E27FC236}">
                  <a16:creationId xmlns:a16="http://schemas.microsoft.com/office/drawing/2014/main" id="{34106225-5566-2AB2-33A7-881AFA191455}"/>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798550" y="1294271"/>
              <a:ext cx="190500" cy="457200"/>
            </a:xfrm>
            <a:prstGeom prst="rect">
              <a:avLst/>
            </a:prstGeom>
            <a:noFill/>
            <a:ln>
              <a:noFill/>
            </a:ln>
          </p:spPr>
        </p:pic>
        <p:pic>
          <p:nvPicPr>
            <p:cNvPr id="15" name="Google Shape;286;p8">
              <a:extLst>
                <a:ext uri="{FF2B5EF4-FFF2-40B4-BE49-F238E27FC236}">
                  <a16:creationId xmlns:a16="http://schemas.microsoft.com/office/drawing/2014/main" id="{5DE11997-97FE-41E0-A859-9812587A675F}"/>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630839" y="814508"/>
              <a:ext cx="520700" cy="508000"/>
            </a:xfrm>
            <a:prstGeom prst="rect">
              <a:avLst/>
            </a:prstGeom>
            <a:noFill/>
            <a:ln>
              <a:noFill/>
            </a:ln>
          </p:spPr>
        </p:pic>
        <p:sp>
          <p:nvSpPr>
            <p:cNvPr id="16" name="Google Shape;287;p8">
              <a:extLst>
                <a:ext uri="{FF2B5EF4-FFF2-40B4-BE49-F238E27FC236}">
                  <a16:creationId xmlns:a16="http://schemas.microsoft.com/office/drawing/2014/main" id="{DEC7B854-B1F8-297B-BDD9-9FA56109E823}"/>
                </a:ext>
                <a:ext uri="{C183D7F6-B498-43B3-948B-1728B52AA6E4}">
                  <adec:decorative xmlns:adec="http://schemas.microsoft.com/office/drawing/2017/decorative" val="1"/>
                </a:ext>
              </a:extLst>
            </p:cNvPr>
            <p:cNvSpPr txBox="1"/>
            <p:nvPr/>
          </p:nvSpPr>
          <p:spPr>
            <a:xfrm>
              <a:off x="10630838" y="845852"/>
              <a:ext cx="520547"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5</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extLst>
      <p:ext uri="{BB962C8B-B14F-4D97-AF65-F5344CB8AC3E}">
        <p14:creationId xmlns:p14="http://schemas.microsoft.com/office/powerpoint/2010/main" val="9727445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Shape 108"/>
        <p:cNvGrpSpPr/>
        <p:nvPr/>
      </p:nvGrpSpPr>
      <p:grpSpPr>
        <a:xfrm>
          <a:off x="0" y="0"/>
          <a:ext cx="0" cy="0"/>
          <a:chOff x="0" y="0"/>
          <a:chExt cx="0" cy="0"/>
        </a:xfrm>
      </p:grpSpPr>
      <p:pic>
        <p:nvPicPr>
          <p:cNvPr id="3" name="Picture 2">
            <a:extLst>
              <a:ext uri="{FF2B5EF4-FFF2-40B4-BE49-F238E27FC236}">
                <a16:creationId xmlns:a16="http://schemas.microsoft.com/office/drawing/2014/main" id="{E4C01C52-3A6C-8B10-781B-A7FC58AEC0C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23898" y="1883580"/>
            <a:ext cx="6233163" cy="2821770"/>
          </a:xfrm>
          <a:prstGeom prst="rect">
            <a:avLst/>
          </a:prstGeom>
          <a:ln w="28575">
            <a:solidFill>
              <a:schemeClr val="tx1"/>
            </a:solidFill>
          </a:ln>
        </p:spPr>
      </p:pic>
      <p:sp>
        <p:nvSpPr>
          <p:cNvPr id="2" name="Tittel 1">
            <a:extLst>
              <a:ext uri="{FF2B5EF4-FFF2-40B4-BE49-F238E27FC236}">
                <a16:creationId xmlns:a16="http://schemas.microsoft.com/office/drawing/2014/main" id="{A2E21D52-5389-7869-BD09-063150EB028B}"/>
              </a:ext>
            </a:extLst>
          </p:cNvPr>
          <p:cNvSpPr>
            <a:spLocks noGrp="1"/>
          </p:cNvSpPr>
          <p:nvPr>
            <p:ph type="title"/>
          </p:nvPr>
        </p:nvSpPr>
        <p:spPr/>
        <p:txBody>
          <a:bodyPr/>
          <a:lstStyle/>
          <a:p>
            <a:r>
              <a:rPr lang="nb-NO" sz="4800" b="1" dirty="0">
                <a:solidFill>
                  <a:schemeClr val="tx1"/>
                </a:solidFill>
                <a:latin typeface="Amatic SC" pitchFamily="2" charset="-79"/>
                <a:cs typeface="Amatic SC" pitchFamily="2" charset="-79"/>
              </a:rPr>
              <a:t>BYGGMESTER</a:t>
            </a:r>
            <a:endParaRPr lang="nb-NO"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46"/>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dirty="0"/>
              <a:t>Gjør </a:t>
            </a:r>
            <a:r>
              <a:rPr lang="nb-NO" dirty="0" err="1"/>
              <a:t>robotene</a:t>
            </a:r>
            <a:r>
              <a:rPr lang="nb-NO" dirty="0"/>
              <a:t> uslåelige!</a:t>
            </a:r>
          </a:p>
        </p:txBody>
      </p:sp>
      <p:grpSp>
        <p:nvGrpSpPr>
          <p:cNvPr id="362" name="Google Shape;362;p46" descr="Tre roboter med ulikt ekstrautstyr."/>
          <p:cNvGrpSpPr/>
          <p:nvPr/>
        </p:nvGrpSpPr>
        <p:grpSpPr>
          <a:xfrm>
            <a:off x="837360" y="2328089"/>
            <a:ext cx="9482724" cy="2678973"/>
            <a:chOff x="409250" y="1924146"/>
            <a:chExt cx="11210262" cy="3167021"/>
          </a:xfrm>
        </p:grpSpPr>
        <p:pic>
          <p:nvPicPr>
            <p:cNvPr id="363" name="Google Shape;363;p46" descr="Et bilde som inneholder innendørs&#10;&#10;Automatisk generert beskrivels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09250" y="1924147"/>
              <a:ext cx="3897016" cy="3167019"/>
            </a:xfrm>
            <a:prstGeom prst="rect">
              <a:avLst/>
            </a:prstGeom>
            <a:noFill/>
            <a:ln>
              <a:noFill/>
            </a:ln>
          </p:spPr>
        </p:pic>
        <p:pic>
          <p:nvPicPr>
            <p:cNvPr id="364" name="Google Shape;364;p46" descr="Et bilde som inneholder leke&#10;&#10;Automatisk generert beskrivels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200165" y="1924148"/>
              <a:ext cx="3613495" cy="3167019"/>
            </a:xfrm>
            <a:prstGeom prst="rect">
              <a:avLst/>
            </a:prstGeom>
            <a:noFill/>
            <a:ln>
              <a:noFill/>
            </a:ln>
          </p:spPr>
        </p:pic>
        <p:pic>
          <p:nvPicPr>
            <p:cNvPr id="365" name="Google Shape;365;p46" descr="Et bilde som inneholder innendørs&#10;&#10;Automatisk generert beskrivelse"/>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7813660" y="1924146"/>
              <a:ext cx="3805852" cy="3167019"/>
            </a:xfrm>
            <a:prstGeom prst="rect">
              <a:avLst/>
            </a:prstGeom>
            <a:noFill/>
            <a:ln>
              <a:noFill/>
            </a:ln>
          </p:spPr>
        </p:pic>
      </p:grpSp>
      <p:sp>
        <p:nvSpPr>
          <p:cNvPr id="7" name="TekstSylinder 6">
            <a:extLst>
              <a:ext uri="{FF2B5EF4-FFF2-40B4-BE49-F238E27FC236}">
                <a16:creationId xmlns:a16="http://schemas.microsoft.com/office/drawing/2014/main" id="{3FD22687-65AA-36AB-2F21-50F7C114D85A}"/>
              </a:ext>
            </a:extLst>
          </p:cNvPr>
          <p:cNvSpPr txBox="1"/>
          <p:nvPr/>
        </p:nvSpPr>
        <p:spPr>
          <a:xfrm>
            <a:off x="838200" y="5376765"/>
            <a:ext cx="9700671" cy="430887"/>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1800"/>
              </a:spcAft>
              <a:buClr>
                <a:srgbClr val="50831E"/>
              </a:buClr>
              <a:buSzPts val="2800"/>
              <a:tabLst/>
              <a:defRPr/>
            </a:pPr>
            <a:r>
              <a:rPr kumimoji="0" lang="nb-NO" sz="2200" b="0" i="0" u="none" strike="noStrike" kern="0" cap="none" spc="0" normalizeH="0" baseline="0" dirty="0">
                <a:ln>
                  <a:noFill/>
                </a:ln>
                <a:solidFill>
                  <a:srgbClr val="000000"/>
                </a:solidFill>
                <a:effectLst/>
                <a:uLnTx/>
                <a:uFillTx/>
                <a:latin typeface="Century Gothic" panose="020B0502020202020204" pitchFamily="34" charset="0"/>
                <a:cs typeface="Calibri"/>
                <a:sym typeface="Calibri"/>
              </a:rPr>
              <a:t>Vi skal nå se noen forslag til ekstrautstyr: skyver, fanger og klør.</a:t>
            </a:r>
          </a:p>
        </p:txBody>
      </p:sp>
      <p:grpSp>
        <p:nvGrpSpPr>
          <p:cNvPr id="2" name="Gruppe 1">
            <a:extLst>
              <a:ext uri="{FF2B5EF4-FFF2-40B4-BE49-F238E27FC236}">
                <a16:creationId xmlns:a16="http://schemas.microsoft.com/office/drawing/2014/main" id="{3D967359-18C0-F389-07F3-A3EC93083646}"/>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3CFF17C5-54E6-5F1E-6D88-14BE624B4680}"/>
                </a:ext>
              </a:extLst>
            </p:cNvPr>
            <p:cNvGrpSpPr/>
            <p:nvPr/>
          </p:nvGrpSpPr>
          <p:grpSpPr>
            <a:xfrm>
              <a:off x="10754064" y="863787"/>
              <a:ext cx="520700" cy="508000"/>
              <a:chOff x="2541599" y="1511990"/>
              <a:chExt cx="520700" cy="508000"/>
            </a:xfrm>
          </p:grpSpPr>
          <p:pic>
            <p:nvPicPr>
              <p:cNvPr id="8" name="Google Shape;321;g155717d6910_1_0">
                <a:extLst>
                  <a:ext uri="{FF2B5EF4-FFF2-40B4-BE49-F238E27FC236}">
                    <a16:creationId xmlns:a16="http://schemas.microsoft.com/office/drawing/2014/main" id="{6778CD56-E6D6-8F02-B683-D61EBED3D6BB}"/>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9" name="Google Shape;322;g155717d6910_1_0">
                <a:extLst>
                  <a:ext uri="{FF2B5EF4-FFF2-40B4-BE49-F238E27FC236}">
                    <a16:creationId xmlns:a16="http://schemas.microsoft.com/office/drawing/2014/main" id="{61459315-B9B0-840C-BA19-5ECD9A9C4149}"/>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E04B4446-195C-AB2B-F6DC-EB2D10C7A1F4}"/>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EE1E90F1-6C64-A3AE-0549-16AF4CF87356}"/>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86633E1F-E449-3EE8-E6F0-E4D82FD1AEF4}"/>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sp>
        <p:nvSpPr>
          <p:cNvPr id="376" name="Google Shape;376;p48"/>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b-NO" dirty="0"/>
              <a:t>Skyver</a:t>
            </a:r>
          </a:p>
        </p:txBody>
      </p:sp>
      <p:sp>
        <p:nvSpPr>
          <p:cNvPr id="377" name="Google Shape;377;p48"/>
          <p:cNvSpPr txBox="1">
            <a:spLocks noGrp="1"/>
          </p:cNvSpPr>
          <p:nvPr>
            <p:ph type="body" idx="1"/>
          </p:nvPr>
        </p:nvSpPr>
        <p:spPr>
          <a:xfrm>
            <a:off x="838200" y="1825625"/>
            <a:ext cx="5339080" cy="4351338"/>
          </a:xfrm>
          <a:prstGeom prst="rect">
            <a:avLst/>
          </a:prstGeom>
          <a:noFill/>
          <a:ln>
            <a:noFill/>
          </a:ln>
        </p:spPr>
        <p:txBody>
          <a:bodyPr spcFirstLastPara="1" wrap="square" lIns="91425" tIns="45700" rIns="91425" bIns="45700" anchor="t" anchorCtr="0">
            <a:normAutofit/>
          </a:bodyPr>
          <a:lstStyle/>
          <a:p>
            <a:pPr marL="0" lvl="0" indent="0" algn="l" rtl="0">
              <a:lnSpc>
                <a:spcPct val="80000"/>
              </a:lnSpc>
              <a:spcBef>
                <a:spcPts val="0"/>
              </a:spcBef>
              <a:spcAft>
                <a:spcPts val="0"/>
              </a:spcAft>
              <a:buSzPts val="2800"/>
              <a:buNone/>
            </a:pPr>
            <a:r>
              <a:rPr lang="nb-NO" sz="2200" dirty="0"/>
              <a:t>Skyver ballen foran seg.</a:t>
            </a:r>
          </a:p>
          <a:p>
            <a:pPr marL="228600" lvl="0" indent="-50800" algn="l" rtl="0">
              <a:lnSpc>
                <a:spcPct val="80000"/>
              </a:lnSpc>
              <a:spcBef>
                <a:spcPts val="1000"/>
              </a:spcBef>
              <a:spcAft>
                <a:spcPts val="0"/>
              </a:spcAft>
              <a:buSzPts val="2800"/>
              <a:buNone/>
            </a:pPr>
            <a:endParaRPr lang="nb-NO" sz="2200" dirty="0"/>
          </a:p>
          <a:p>
            <a:pPr marL="0" lvl="0" indent="0" algn="l" rtl="0">
              <a:lnSpc>
                <a:spcPct val="80000"/>
              </a:lnSpc>
              <a:spcBef>
                <a:spcPts val="1000"/>
              </a:spcBef>
              <a:spcAft>
                <a:spcPts val="0"/>
              </a:spcAft>
              <a:buSzPts val="2800"/>
              <a:buNone/>
            </a:pPr>
            <a:r>
              <a:rPr lang="nb-NO" sz="2200" dirty="0"/>
              <a:t>Fordeler:</a:t>
            </a:r>
          </a:p>
          <a:p>
            <a:pPr marL="228600" lvl="0" indent="-228600" algn="l" rtl="0">
              <a:lnSpc>
                <a:spcPct val="80000"/>
              </a:lnSpc>
              <a:spcBef>
                <a:spcPts val="1000"/>
              </a:spcBef>
              <a:spcAft>
                <a:spcPts val="0"/>
              </a:spcAft>
              <a:buSzPts val="2800"/>
              <a:buChar char="•"/>
            </a:pPr>
            <a:r>
              <a:rPr lang="nb-NO" sz="2200" dirty="0"/>
              <a:t>enkel å lage</a:t>
            </a:r>
          </a:p>
          <a:p>
            <a:pPr marL="228600" lvl="0" indent="-228600" algn="l" rtl="0">
              <a:lnSpc>
                <a:spcPct val="80000"/>
              </a:lnSpc>
              <a:spcBef>
                <a:spcPts val="1000"/>
              </a:spcBef>
              <a:spcAft>
                <a:spcPts val="0"/>
              </a:spcAft>
              <a:buSzPts val="2800"/>
              <a:buChar char="•"/>
            </a:pPr>
            <a:r>
              <a:rPr lang="nb-NO" sz="2200" dirty="0"/>
              <a:t>krever ikke koding</a:t>
            </a:r>
          </a:p>
          <a:p>
            <a:pPr marL="228600" lvl="0" indent="-50800" algn="l" rtl="0">
              <a:lnSpc>
                <a:spcPct val="80000"/>
              </a:lnSpc>
              <a:spcBef>
                <a:spcPts val="1000"/>
              </a:spcBef>
              <a:spcAft>
                <a:spcPts val="0"/>
              </a:spcAft>
              <a:buSzPts val="2800"/>
              <a:buNone/>
            </a:pPr>
            <a:endParaRPr lang="nb-NO" sz="2200" dirty="0"/>
          </a:p>
          <a:p>
            <a:pPr marL="0" lvl="0" indent="0" algn="l" rtl="0">
              <a:lnSpc>
                <a:spcPct val="80000"/>
              </a:lnSpc>
              <a:spcBef>
                <a:spcPts val="1000"/>
              </a:spcBef>
              <a:spcAft>
                <a:spcPts val="0"/>
              </a:spcAft>
              <a:buSzPts val="2800"/>
              <a:buNone/>
            </a:pPr>
            <a:r>
              <a:rPr lang="nb-NO" sz="2200" dirty="0"/>
              <a:t>Ulemper:</a:t>
            </a:r>
          </a:p>
          <a:p>
            <a:pPr marL="228600" lvl="0" indent="-228600" algn="l" rtl="0">
              <a:lnSpc>
                <a:spcPct val="80000"/>
              </a:lnSpc>
              <a:spcBef>
                <a:spcPts val="1000"/>
              </a:spcBef>
              <a:spcAft>
                <a:spcPts val="0"/>
              </a:spcAft>
              <a:buSzPts val="2800"/>
              <a:buChar char="•"/>
            </a:pPr>
            <a:r>
              <a:rPr lang="nb-NO" sz="2200" dirty="0"/>
              <a:t>lett å miste ballen</a:t>
            </a:r>
          </a:p>
        </p:txBody>
      </p:sp>
      <p:pic>
        <p:nvPicPr>
          <p:cNvPr id="378" name="Google Shape;378;p48" descr="bit:bot med skyver. Foto."/>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627880" y="1576522"/>
            <a:ext cx="5354320" cy="4351338"/>
          </a:xfrm>
          <a:prstGeom prst="rect">
            <a:avLst/>
          </a:prstGeom>
          <a:ln>
            <a:noFill/>
          </a:ln>
          <a:effectLst>
            <a:outerShdw blurRad="292100" dist="139700" dir="2700000" algn="tl" rotWithShape="0">
              <a:srgbClr val="333333">
                <a:alpha val="65000"/>
              </a:srgbClr>
            </a:outerShdw>
          </a:effectLst>
        </p:spPr>
      </p:pic>
      <p:grpSp>
        <p:nvGrpSpPr>
          <p:cNvPr id="2" name="Gruppe 1">
            <a:extLst>
              <a:ext uri="{FF2B5EF4-FFF2-40B4-BE49-F238E27FC236}">
                <a16:creationId xmlns:a16="http://schemas.microsoft.com/office/drawing/2014/main" id="{902CBE63-D465-57F8-3C97-0D3BDB616CDF}"/>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23FD5D73-EE30-DCC6-DA9B-6E45D351FAB7}"/>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CC81DB3C-4231-278D-B5C3-31360917AF4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C9D62759-9DE3-6630-D341-E5E508EAAE9B}"/>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7FC73BDB-1202-02CF-E2EE-C0192D415E6A}"/>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94BF6E74-FC0D-A13A-4C4C-E1095048A02B}"/>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A7BBF4E9-19E7-ED6E-6D6A-EA827175503E}"/>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49"/>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b-NO" dirty="0"/>
              <a:t>Fanger</a:t>
            </a:r>
          </a:p>
        </p:txBody>
      </p:sp>
      <p:sp>
        <p:nvSpPr>
          <p:cNvPr id="384" name="Google Shape;384;p49"/>
          <p:cNvSpPr txBox="1">
            <a:spLocks noGrp="1"/>
          </p:cNvSpPr>
          <p:nvPr>
            <p:ph type="body" idx="1"/>
          </p:nvPr>
        </p:nvSpPr>
        <p:spPr>
          <a:xfrm>
            <a:off x="838200" y="1825625"/>
            <a:ext cx="506730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800"/>
              <a:buNone/>
            </a:pPr>
            <a:r>
              <a:rPr lang="nb-NO" sz="2200" dirty="0"/>
              <a:t>Fanger og holder på ballen.</a:t>
            </a:r>
          </a:p>
          <a:p>
            <a:pPr marL="228600" lvl="0" indent="-50800" algn="l" rtl="0">
              <a:lnSpc>
                <a:spcPct val="90000"/>
              </a:lnSpc>
              <a:spcBef>
                <a:spcPts val="1000"/>
              </a:spcBef>
              <a:spcAft>
                <a:spcPts val="0"/>
              </a:spcAft>
              <a:buSzPts val="2800"/>
              <a:buNone/>
            </a:pPr>
            <a:endParaRPr lang="nb-NO" sz="2200" dirty="0"/>
          </a:p>
          <a:p>
            <a:pPr marL="0" lvl="0" indent="0" algn="l" rtl="0">
              <a:lnSpc>
                <a:spcPct val="90000"/>
              </a:lnSpc>
              <a:spcBef>
                <a:spcPts val="1000"/>
              </a:spcBef>
              <a:spcAft>
                <a:spcPts val="0"/>
              </a:spcAft>
              <a:buSzPts val="2800"/>
              <a:buNone/>
            </a:pPr>
            <a:r>
              <a:rPr lang="nb-NO" sz="2200" dirty="0"/>
              <a:t>Fordeler:</a:t>
            </a:r>
          </a:p>
          <a:p>
            <a:pPr marL="228600" lvl="0" indent="-228600" algn="l" rtl="0">
              <a:lnSpc>
                <a:spcPct val="90000"/>
              </a:lnSpc>
              <a:spcBef>
                <a:spcPts val="1000"/>
              </a:spcBef>
              <a:spcAft>
                <a:spcPts val="0"/>
              </a:spcAft>
              <a:buSzPts val="2800"/>
              <a:buChar char="•"/>
            </a:pPr>
            <a:r>
              <a:rPr lang="nb-NO" sz="2200" dirty="0"/>
              <a:t>lett å holde på ballen</a:t>
            </a:r>
          </a:p>
          <a:p>
            <a:pPr marL="228600" lvl="0" indent="-228600" algn="l" rtl="0">
              <a:lnSpc>
                <a:spcPct val="90000"/>
              </a:lnSpc>
              <a:spcBef>
                <a:spcPts val="1000"/>
              </a:spcBef>
              <a:spcAft>
                <a:spcPts val="0"/>
              </a:spcAft>
              <a:buSzPts val="2800"/>
              <a:buChar char="•"/>
            </a:pPr>
            <a:r>
              <a:rPr lang="nb-NO" sz="2200" dirty="0"/>
              <a:t>ikke så vanskelig å lage eller kode</a:t>
            </a:r>
          </a:p>
          <a:p>
            <a:pPr marL="228600" lvl="0" indent="-50800" algn="l" rtl="0">
              <a:lnSpc>
                <a:spcPct val="90000"/>
              </a:lnSpc>
              <a:spcBef>
                <a:spcPts val="1000"/>
              </a:spcBef>
              <a:spcAft>
                <a:spcPts val="0"/>
              </a:spcAft>
              <a:buSzPts val="2800"/>
              <a:buNone/>
            </a:pPr>
            <a:endParaRPr lang="nb-NO" sz="2200" dirty="0"/>
          </a:p>
          <a:p>
            <a:pPr marL="0" lvl="0" indent="0" algn="l" rtl="0">
              <a:lnSpc>
                <a:spcPct val="90000"/>
              </a:lnSpc>
              <a:spcBef>
                <a:spcPts val="1000"/>
              </a:spcBef>
              <a:spcAft>
                <a:spcPts val="0"/>
              </a:spcAft>
              <a:buSzPts val="2800"/>
              <a:buNone/>
            </a:pPr>
            <a:r>
              <a:rPr lang="nb-NO" sz="2200" dirty="0"/>
              <a:t>Ulemper:</a:t>
            </a:r>
          </a:p>
          <a:p>
            <a:pPr marL="228600" lvl="0" indent="-228600" algn="l" rtl="0">
              <a:lnSpc>
                <a:spcPct val="90000"/>
              </a:lnSpc>
              <a:spcBef>
                <a:spcPts val="1000"/>
              </a:spcBef>
              <a:spcAft>
                <a:spcPts val="0"/>
              </a:spcAft>
              <a:buSzPts val="2800"/>
              <a:buChar char="•"/>
            </a:pPr>
            <a:r>
              <a:rPr lang="nb-NO" sz="2200" dirty="0"/>
              <a:t>litt vanskelig å fange ballen i fart</a:t>
            </a:r>
          </a:p>
        </p:txBody>
      </p:sp>
      <p:pic>
        <p:nvPicPr>
          <p:cNvPr id="385" name="Google Shape;385;p49" descr="bit:bot med fanger. Foto"/>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83986" y="1754243"/>
            <a:ext cx="4414584" cy="3869127"/>
          </a:xfrm>
          <a:prstGeom prst="rect">
            <a:avLst/>
          </a:prstGeom>
          <a:ln>
            <a:noFill/>
          </a:ln>
          <a:effectLst>
            <a:outerShdw blurRad="292100" dist="139700" dir="2700000" algn="tl" rotWithShape="0">
              <a:srgbClr val="333333">
                <a:alpha val="65000"/>
              </a:srgbClr>
            </a:outerShdw>
          </a:effectLst>
        </p:spPr>
      </p:pic>
      <p:grpSp>
        <p:nvGrpSpPr>
          <p:cNvPr id="2" name="Gruppe 1">
            <a:extLst>
              <a:ext uri="{FF2B5EF4-FFF2-40B4-BE49-F238E27FC236}">
                <a16:creationId xmlns:a16="http://schemas.microsoft.com/office/drawing/2014/main" id="{93EA1F61-19AF-E312-0151-BAAFEB0C3D7C}"/>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395F49FD-BC4E-0C83-7B27-122F3BAC1428}"/>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DBC1A625-550B-4543-28D7-C44CB1580837}"/>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A3A42A1E-F98F-59A6-4ACA-C83D90DB9C55}"/>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343C0627-0EEF-6C7F-56CC-C3D77978E008}"/>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4EB1AFD2-FD41-3DBD-C6E3-2184061055E2}"/>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DACF7C59-7215-D9E3-7F4C-26ACDF9FFB7C}"/>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50"/>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b-NO" dirty="0"/>
              <a:t>Klør</a:t>
            </a:r>
          </a:p>
        </p:txBody>
      </p:sp>
      <p:sp>
        <p:nvSpPr>
          <p:cNvPr id="391" name="Google Shape;391;p50"/>
          <p:cNvSpPr txBox="1">
            <a:spLocks noGrp="1"/>
          </p:cNvSpPr>
          <p:nvPr>
            <p:ph type="body" idx="1"/>
          </p:nvPr>
        </p:nvSpPr>
        <p:spPr>
          <a:xfrm>
            <a:off x="838200" y="1825625"/>
            <a:ext cx="5339080" cy="4351338"/>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SzPts val="2800"/>
              <a:buNone/>
            </a:pPr>
            <a:r>
              <a:rPr lang="nb-NO" sz="2200" dirty="0"/>
              <a:t>Griper ballen i </a:t>
            </a:r>
            <a:r>
              <a:rPr lang="nb-NO" sz="2200" dirty="0" err="1"/>
              <a:t>klogrep</a:t>
            </a:r>
            <a:r>
              <a:rPr lang="nb-NO" sz="2200" dirty="0"/>
              <a:t>.</a:t>
            </a:r>
          </a:p>
          <a:p>
            <a:pPr marL="228600" lvl="0" indent="-50800" algn="l" rtl="0">
              <a:lnSpc>
                <a:spcPct val="90000"/>
              </a:lnSpc>
              <a:spcBef>
                <a:spcPts val="1000"/>
              </a:spcBef>
              <a:spcAft>
                <a:spcPts val="0"/>
              </a:spcAft>
              <a:buSzPts val="2800"/>
              <a:buNone/>
            </a:pPr>
            <a:endParaRPr lang="nb-NO" sz="2200" dirty="0"/>
          </a:p>
          <a:p>
            <a:pPr marL="0" lvl="0" indent="0" algn="l" rtl="0">
              <a:lnSpc>
                <a:spcPct val="90000"/>
              </a:lnSpc>
              <a:spcBef>
                <a:spcPts val="1000"/>
              </a:spcBef>
              <a:spcAft>
                <a:spcPts val="0"/>
              </a:spcAft>
              <a:buSzPts val="2800"/>
              <a:buNone/>
            </a:pPr>
            <a:r>
              <a:rPr lang="nb-NO" sz="2200" dirty="0"/>
              <a:t>Fordeler:</a:t>
            </a:r>
          </a:p>
          <a:p>
            <a:pPr marL="228600" lvl="0" indent="-228600" algn="l" rtl="0">
              <a:lnSpc>
                <a:spcPct val="90000"/>
              </a:lnSpc>
              <a:spcBef>
                <a:spcPts val="1000"/>
              </a:spcBef>
              <a:spcAft>
                <a:spcPts val="0"/>
              </a:spcAft>
              <a:buSzPts val="2800"/>
              <a:buChar char="•"/>
            </a:pPr>
            <a:r>
              <a:rPr lang="nb-NO" sz="2200" dirty="0"/>
              <a:t>lett å gripe ballen</a:t>
            </a:r>
          </a:p>
          <a:p>
            <a:pPr marL="228600" lvl="0" indent="-228600" algn="l" rtl="0">
              <a:lnSpc>
                <a:spcPct val="90000"/>
              </a:lnSpc>
              <a:spcBef>
                <a:spcPts val="1000"/>
              </a:spcBef>
              <a:spcAft>
                <a:spcPts val="0"/>
              </a:spcAft>
              <a:buSzPts val="2800"/>
              <a:buChar char="•"/>
            </a:pPr>
            <a:r>
              <a:rPr lang="nb-NO" sz="2200" dirty="0"/>
              <a:t>imponer vettet av vennene dine</a:t>
            </a:r>
          </a:p>
          <a:p>
            <a:pPr marL="228600" lvl="0" indent="-50800" algn="l" rtl="0">
              <a:lnSpc>
                <a:spcPct val="90000"/>
              </a:lnSpc>
              <a:spcBef>
                <a:spcPts val="1000"/>
              </a:spcBef>
              <a:spcAft>
                <a:spcPts val="0"/>
              </a:spcAft>
              <a:buSzPts val="2800"/>
              <a:buNone/>
            </a:pPr>
            <a:endParaRPr lang="nb-NO" sz="2200" dirty="0"/>
          </a:p>
          <a:p>
            <a:pPr marL="0" lvl="0" indent="0" algn="l" rtl="0">
              <a:lnSpc>
                <a:spcPct val="90000"/>
              </a:lnSpc>
              <a:spcBef>
                <a:spcPts val="1000"/>
              </a:spcBef>
              <a:spcAft>
                <a:spcPts val="0"/>
              </a:spcAft>
              <a:buSzPts val="2800"/>
              <a:buNone/>
            </a:pPr>
            <a:r>
              <a:rPr lang="nb-NO" sz="2200" dirty="0"/>
              <a:t>Ulemper:</a:t>
            </a:r>
          </a:p>
          <a:p>
            <a:pPr marL="228600" lvl="0" indent="-228600" algn="l" rtl="0">
              <a:lnSpc>
                <a:spcPct val="90000"/>
              </a:lnSpc>
              <a:spcBef>
                <a:spcPts val="1000"/>
              </a:spcBef>
              <a:spcAft>
                <a:spcPts val="0"/>
              </a:spcAft>
              <a:buSzPts val="2800"/>
              <a:buChar char="•"/>
            </a:pPr>
            <a:r>
              <a:rPr lang="nb-NO" sz="2200" dirty="0"/>
              <a:t>litt vanskeligere å bygge og kode</a:t>
            </a:r>
          </a:p>
        </p:txBody>
      </p:sp>
      <p:pic>
        <p:nvPicPr>
          <p:cNvPr id="392" name="Google Shape;392;p50" descr="bit:bot med klør. Foto."/>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949509" y="1825625"/>
            <a:ext cx="4370575" cy="3646811"/>
          </a:xfrm>
          <a:prstGeom prst="rect">
            <a:avLst/>
          </a:prstGeom>
          <a:ln>
            <a:noFill/>
          </a:ln>
          <a:effectLst>
            <a:outerShdw blurRad="292100" dist="139700" dir="2700000" algn="tl" rotWithShape="0">
              <a:srgbClr val="333333">
                <a:alpha val="65000"/>
              </a:srgbClr>
            </a:outerShdw>
          </a:effectLst>
        </p:spPr>
      </p:pic>
      <p:grpSp>
        <p:nvGrpSpPr>
          <p:cNvPr id="2" name="Gruppe 1">
            <a:extLst>
              <a:ext uri="{FF2B5EF4-FFF2-40B4-BE49-F238E27FC236}">
                <a16:creationId xmlns:a16="http://schemas.microsoft.com/office/drawing/2014/main" id="{641018B6-2D43-CFA1-6D1A-BDD1E9C441EA}"/>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2AB62735-3B3F-B904-BE75-67C645E41118}"/>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98F29C7F-35C0-2A82-FE7C-A45BFBC1C86D}"/>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751ECDE1-6E8F-D9F7-2CD7-6C8D7097A80D}"/>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2574F087-5669-8AEC-9343-436ACA1C8DD9}"/>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05C7B8F0-7484-D360-0310-48117362B9B6}"/>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7ED85D30-56EE-A1E9-0465-FF11299891DA}"/>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47"/>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400"/>
              <a:buFont typeface="Calibri"/>
              <a:buNone/>
            </a:pPr>
            <a:r>
              <a:rPr lang="nb-NO" dirty="0"/>
              <a:t>Instruksjonsark – bygging av ekstrautstyr</a:t>
            </a:r>
          </a:p>
        </p:txBody>
      </p:sp>
      <p:sp>
        <p:nvSpPr>
          <p:cNvPr id="371" name="Google Shape;371;p47"/>
          <p:cNvSpPr txBox="1">
            <a:spLocks noGrp="1"/>
          </p:cNvSpPr>
          <p:nvPr>
            <p:ph type="body" idx="1"/>
          </p:nvPr>
        </p:nvSpPr>
        <p:spPr>
          <a:xfrm>
            <a:off x="838200" y="1669511"/>
            <a:ext cx="4095750" cy="3216813"/>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1800"/>
              </a:spcAft>
              <a:buSzPts val="2800"/>
              <a:buChar char="•"/>
            </a:pPr>
            <a:r>
              <a:rPr lang="nb-NO" sz="2200" dirty="0"/>
              <a:t>Dere velger selv hva slags ekstrautstyr dere vil bygge.</a:t>
            </a:r>
          </a:p>
          <a:p>
            <a:pPr marL="228600" lvl="0" indent="-228600" algn="l" rtl="0">
              <a:lnSpc>
                <a:spcPct val="100000"/>
              </a:lnSpc>
              <a:spcBef>
                <a:spcPts val="0"/>
              </a:spcBef>
              <a:spcAft>
                <a:spcPts val="1800"/>
              </a:spcAft>
              <a:buSzPts val="2800"/>
              <a:buChar char="•"/>
            </a:pPr>
            <a:r>
              <a:rPr lang="nb-NO" sz="2200" dirty="0"/>
              <a:t>Dere kan basere dere på forslagene, eller lage noe helt eget.</a:t>
            </a:r>
          </a:p>
          <a:p>
            <a:pPr marL="228600" lvl="0" indent="-228600" algn="l" rtl="0">
              <a:lnSpc>
                <a:spcPct val="100000"/>
              </a:lnSpc>
              <a:spcBef>
                <a:spcPts val="0"/>
              </a:spcBef>
              <a:spcAft>
                <a:spcPts val="1800"/>
              </a:spcAft>
              <a:buSzPts val="2800"/>
              <a:buChar char="•"/>
            </a:pPr>
            <a:r>
              <a:rPr lang="nb-NO" sz="2200" dirty="0"/>
              <a:t>Monteringstips finner dere på instruksjonsarkene.</a:t>
            </a:r>
          </a:p>
        </p:txBody>
      </p:sp>
      <p:grpSp>
        <p:nvGrpSpPr>
          <p:cNvPr id="5" name="Gruppe 4" descr="Elevark for de ulike forslagene.">
            <a:extLst>
              <a:ext uri="{FF2B5EF4-FFF2-40B4-BE49-F238E27FC236}">
                <a16:creationId xmlns:a16="http://schemas.microsoft.com/office/drawing/2014/main" id="{91F0B89A-FCD9-714B-AF85-4FF4ECD77969}"/>
              </a:ext>
            </a:extLst>
          </p:cNvPr>
          <p:cNvGrpSpPr/>
          <p:nvPr/>
        </p:nvGrpSpPr>
        <p:grpSpPr>
          <a:xfrm>
            <a:off x="6048373" y="1426103"/>
            <a:ext cx="4856504" cy="4787895"/>
            <a:chOff x="3099730" y="2544904"/>
            <a:chExt cx="5056450" cy="4985016"/>
          </a:xfrm>
        </p:grpSpPr>
        <p:pic>
          <p:nvPicPr>
            <p:cNvPr id="2" name="Bilde 1">
              <a:extLst>
                <a:ext uri="{FF2B5EF4-FFF2-40B4-BE49-F238E27FC236}">
                  <a16:creationId xmlns:a16="http://schemas.microsoft.com/office/drawing/2014/main" id="{B0D979E1-78FB-8251-E4F6-8C814F42E03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787752">
              <a:off x="3099730" y="2544904"/>
              <a:ext cx="2224609" cy="3264942"/>
            </a:xfrm>
            <a:prstGeom prst="rect">
              <a:avLst/>
            </a:prstGeom>
            <a:ln>
              <a:solidFill>
                <a:schemeClr val="bg1">
                  <a:lumMod val="65000"/>
                </a:schemeClr>
              </a:solidFill>
            </a:ln>
          </p:spPr>
        </p:pic>
        <p:pic>
          <p:nvPicPr>
            <p:cNvPr id="3" name="Bilde 2">
              <a:extLst>
                <a:ext uri="{FF2B5EF4-FFF2-40B4-BE49-F238E27FC236}">
                  <a16:creationId xmlns:a16="http://schemas.microsoft.com/office/drawing/2014/main" id="{369BA511-2AEB-2950-C37F-A921F746B2A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89242" y="3270329"/>
              <a:ext cx="2201948" cy="3214004"/>
            </a:xfrm>
            <a:prstGeom prst="rect">
              <a:avLst/>
            </a:prstGeom>
            <a:ln>
              <a:solidFill>
                <a:schemeClr val="bg1">
                  <a:lumMod val="65000"/>
                </a:schemeClr>
              </a:solidFill>
            </a:ln>
          </p:spPr>
        </p:pic>
        <p:pic>
          <p:nvPicPr>
            <p:cNvPr id="4" name="Bilde 3">
              <a:extLst>
                <a:ext uri="{FF2B5EF4-FFF2-40B4-BE49-F238E27FC236}">
                  <a16:creationId xmlns:a16="http://schemas.microsoft.com/office/drawing/2014/main" id="{6C5D30E7-AC8C-C56E-2BD7-5AC97C47F69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706257">
              <a:off x="5935976" y="4287512"/>
              <a:ext cx="2220204" cy="3242408"/>
            </a:xfrm>
            <a:prstGeom prst="rect">
              <a:avLst/>
            </a:prstGeom>
          </p:spPr>
        </p:pic>
      </p:grpSp>
      <p:grpSp>
        <p:nvGrpSpPr>
          <p:cNvPr id="12" name="Gruppe 11">
            <a:extLst>
              <a:ext uri="{FF2B5EF4-FFF2-40B4-BE49-F238E27FC236}">
                <a16:creationId xmlns:a16="http://schemas.microsoft.com/office/drawing/2014/main" id="{88163945-DA35-3B4C-0616-9E4E061FCBBC}"/>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13" name="Google Shape;320;g155717d6910_1_0">
              <a:extLst>
                <a:ext uri="{FF2B5EF4-FFF2-40B4-BE49-F238E27FC236}">
                  <a16:creationId xmlns:a16="http://schemas.microsoft.com/office/drawing/2014/main" id="{BF54FB2A-236E-2F44-EA0F-83C9447B776B}"/>
                </a:ext>
              </a:extLst>
            </p:cNvPr>
            <p:cNvGrpSpPr/>
            <p:nvPr/>
          </p:nvGrpSpPr>
          <p:grpSpPr>
            <a:xfrm>
              <a:off x="10754064" y="863787"/>
              <a:ext cx="520700" cy="508000"/>
              <a:chOff x="2541599" y="1511990"/>
              <a:chExt cx="520700" cy="508000"/>
            </a:xfrm>
          </p:grpSpPr>
          <p:pic>
            <p:nvPicPr>
              <p:cNvPr id="17" name="Google Shape;321;g155717d6910_1_0">
                <a:extLst>
                  <a:ext uri="{FF2B5EF4-FFF2-40B4-BE49-F238E27FC236}">
                    <a16:creationId xmlns:a16="http://schemas.microsoft.com/office/drawing/2014/main" id="{0F0C3345-56C8-C981-8BA3-9FBA12BB316F}"/>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8" name="Google Shape;322;g155717d6910_1_0">
                <a:extLst>
                  <a:ext uri="{FF2B5EF4-FFF2-40B4-BE49-F238E27FC236}">
                    <a16:creationId xmlns:a16="http://schemas.microsoft.com/office/drawing/2014/main" id="{71E6FA86-2A34-3B61-6DA7-0B44DDDD2096}"/>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14" name="Google Shape;323;g155717d6910_1_0">
              <a:extLst>
                <a:ext uri="{FF2B5EF4-FFF2-40B4-BE49-F238E27FC236}">
                  <a16:creationId xmlns:a16="http://schemas.microsoft.com/office/drawing/2014/main" id="{64A0BF29-9B32-2F32-2CB6-0ED3C660F0AE}"/>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15" name="Google Shape;324;g155717d6910_1_0">
              <a:extLst>
                <a:ext uri="{FF2B5EF4-FFF2-40B4-BE49-F238E27FC236}">
                  <a16:creationId xmlns:a16="http://schemas.microsoft.com/office/drawing/2014/main" id="{92E71637-BB59-86D9-06F7-AF491413B498}"/>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latin typeface="Arial"/>
                <a:ea typeface="Arial"/>
                <a:cs typeface="Arial"/>
                <a:sym typeface="Arial"/>
              </a:endParaRPr>
            </a:p>
          </p:txBody>
        </p:sp>
        <p:pic>
          <p:nvPicPr>
            <p:cNvPr id="16" name="Google Shape;325;g155717d6910_1_0">
              <a:extLst>
                <a:ext uri="{FF2B5EF4-FFF2-40B4-BE49-F238E27FC236}">
                  <a16:creationId xmlns:a16="http://schemas.microsoft.com/office/drawing/2014/main" id="{0CF517C7-102F-DB1F-430E-7F7428D53A8B}"/>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3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b-NO" dirty="0"/>
              <a:t>Bruk av servoer</a:t>
            </a:r>
          </a:p>
        </p:txBody>
      </p:sp>
      <p:sp>
        <p:nvSpPr>
          <p:cNvPr id="166" name="Google Shape;166;p34"/>
          <p:cNvSpPr txBox="1">
            <a:spLocks noGrp="1"/>
          </p:cNvSpPr>
          <p:nvPr>
            <p:ph type="body" idx="1"/>
          </p:nvPr>
        </p:nvSpPr>
        <p:spPr>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1200"/>
              </a:spcAft>
              <a:buSzPts val="2800"/>
              <a:buChar char="•"/>
            </a:pPr>
            <a:r>
              <a:rPr lang="nb-NO" sz="2200" dirty="0"/>
              <a:t>Servoer er små </a:t>
            </a:r>
            <a:r>
              <a:rPr lang="nb-NO" sz="2200" dirty="0" err="1"/>
              <a:t>moterer</a:t>
            </a:r>
            <a:r>
              <a:rPr lang="nb-NO" sz="2200" dirty="0"/>
              <a:t> kan brukes for å styre verktøy/maskiner.</a:t>
            </a:r>
          </a:p>
          <a:p>
            <a:pPr marL="228600" lvl="0" indent="-228600" algn="l" rtl="0">
              <a:lnSpc>
                <a:spcPct val="90000"/>
              </a:lnSpc>
              <a:spcBef>
                <a:spcPts val="0"/>
              </a:spcBef>
              <a:spcAft>
                <a:spcPts val="1200"/>
              </a:spcAft>
              <a:buSzPts val="2800"/>
              <a:buChar char="•"/>
            </a:pPr>
            <a:r>
              <a:rPr lang="nb-NO" sz="2200" dirty="0"/>
              <a:t>Det finnes to hovedtyper:</a:t>
            </a:r>
          </a:p>
          <a:p>
            <a:pPr marL="742950" lvl="1" indent="-285750">
              <a:spcBef>
                <a:spcPts val="0"/>
              </a:spcBef>
              <a:spcAft>
                <a:spcPts val="1200"/>
              </a:spcAft>
              <a:buSzPct val="120000"/>
              <a:buFont typeface="Calibri" panose="020F0502020204030204" pitchFamily="34" charset="0"/>
              <a:buChar char="–"/>
            </a:pPr>
            <a:r>
              <a:rPr lang="nb-NO" sz="2200" dirty="0">
                <a:latin typeface="Century Gothic" panose="020B0502020202020204" pitchFamily="34" charset="0"/>
              </a:rPr>
              <a:t>de som kan rotere 180 grader frem og tilbake </a:t>
            </a:r>
          </a:p>
          <a:p>
            <a:pPr marL="742950" lvl="1" indent="-285750">
              <a:spcBef>
                <a:spcPts val="0"/>
              </a:spcBef>
              <a:spcAft>
                <a:spcPts val="1200"/>
              </a:spcAft>
              <a:buSzPct val="120000"/>
              <a:buFont typeface="Calibri" panose="020F0502020204030204" pitchFamily="34" charset="0"/>
              <a:buChar char="–"/>
            </a:pPr>
            <a:r>
              <a:rPr lang="nb-NO" sz="2200" dirty="0">
                <a:latin typeface="Century Gothic" panose="020B0502020202020204" pitchFamily="34" charset="0"/>
              </a:rPr>
              <a:t>de som kan rotere så mye du vil (hjulene på </a:t>
            </a:r>
            <a:r>
              <a:rPr lang="nb-NO" sz="2200" dirty="0" err="1">
                <a:latin typeface="Century Gothic" panose="020B0502020202020204" pitchFamily="34" charset="0"/>
              </a:rPr>
              <a:t>bit:bot</a:t>
            </a:r>
            <a:r>
              <a:rPr lang="nb-NO" sz="2200" dirty="0">
                <a:latin typeface="Century Gothic" panose="020B0502020202020204" pitchFamily="34" charset="0"/>
              </a:rPr>
              <a:t>)</a:t>
            </a:r>
          </a:p>
          <a:p>
            <a:pPr marL="228600" lvl="0" indent="-228600" algn="l" rtl="0">
              <a:lnSpc>
                <a:spcPct val="90000"/>
              </a:lnSpc>
              <a:spcBef>
                <a:spcPts val="0"/>
              </a:spcBef>
              <a:spcAft>
                <a:spcPts val="1200"/>
              </a:spcAft>
              <a:buSzPts val="2800"/>
              <a:buChar char="•"/>
            </a:pPr>
            <a:r>
              <a:rPr lang="nb-NO" sz="2200" dirty="0"/>
              <a:t>Nå skal vi bruke 180 grader-typen.</a:t>
            </a:r>
          </a:p>
        </p:txBody>
      </p:sp>
      <p:pic>
        <p:nvPicPr>
          <p:cNvPr id="165" name="Google Shape;165;p34" descr="Servo (med 180 graders utslag). Foto"/>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302829" y="3606800"/>
            <a:ext cx="3758882" cy="2928135"/>
          </a:xfrm>
          <a:prstGeom prst="rect">
            <a:avLst/>
          </a:prstGeom>
          <a:noFill/>
          <a:ln>
            <a:noFill/>
          </a:ln>
        </p:spPr>
      </p:pic>
      <p:grpSp>
        <p:nvGrpSpPr>
          <p:cNvPr id="2" name="Gruppe 1">
            <a:extLst>
              <a:ext uri="{FF2B5EF4-FFF2-40B4-BE49-F238E27FC236}">
                <a16:creationId xmlns:a16="http://schemas.microsoft.com/office/drawing/2014/main" id="{C103D1D8-96B1-6424-B0A9-DB9A887B3F27}"/>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3EED9064-CE9C-6F98-AC35-6A1FDDC6B8D1}"/>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496CF15E-C2F9-3FBC-4E96-444D4931BF51}"/>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80C9191B-FF85-F43A-EEA6-0DCF65E30B47}"/>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DEDB20A1-93E5-2988-AF04-35BD1AB210D9}"/>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7C50B7C9-E4AC-54FD-0CD3-A63161BB2B85}"/>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ED64C6BC-2DE4-1BB5-5C47-04E5EB19125F}"/>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35"/>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b-NO" dirty="0"/>
              <a:t>Koble til servoer</a:t>
            </a:r>
          </a:p>
        </p:txBody>
      </p:sp>
      <p:sp>
        <p:nvSpPr>
          <p:cNvPr id="172" name="Google Shape;172;p35"/>
          <p:cNvSpPr txBox="1">
            <a:spLocks noGrp="1"/>
          </p:cNvSpPr>
          <p:nvPr>
            <p:ph type="body" idx="1"/>
          </p:nvPr>
        </p:nvSpPr>
        <p:spPr>
          <a:xfrm>
            <a:off x="838200" y="1825625"/>
            <a:ext cx="4305300" cy="4351338"/>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1800"/>
              </a:spcAft>
              <a:buSzPts val="2590"/>
              <a:buChar char="•"/>
            </a:pPr>
            <a:r>
              <a:rPr lang="nb-NO" sz="2200" dirty="0" err="1"/>
              <a:t>bit:bot-en</a:t>
            </a:r>
            <a:r>
              <a:rPr lang="nb-NO" sz="2200" dirty="0"/>
              <a:t> har to kontakter til servoer, P1 og P2, foran det venstre hjulet.</a:t>
            </a:r>
          </a:p>
          <a:p>
            <a:pPr marL="228600" lvl="0" indent="-228600" algn="l" rtl="0">
              <a:lnSpc>
                <a:spcPct val="100000"/>
              </a:lnSpc>
              <a:spcBef>
                <a:spcPts val="0"/>
              </a:spcBef>
              <a:spcAft>
                <a:spcPts val="1800"/>
              </a:spcAft>
              <a:buSzPts val="2590"/>
              <a:buChar char="•"/>
            </a:pPr>
            <a:r>
              <a:rPr lang="nb-NO" sz="2200" dirty="0"/>
              <a:t>Servoene kobles til slik at den brune/svarte ledningen er bakerst.</a:t>
            </a:r>
          </a:p>
        </p:txBody>
      </p:sp>
      <p:pic>
        <p:nvPicPr>
          <p:cNvPr id="173" name="Google Shape;173;p35">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366162" y="1754243"/>
            <a:ext cx="4628988" cy="4025793"/>
          </a:xfrm>
          <a:prstGeom prst="rect">
            <a:avLst/>
          </a:prstGeom>
          <a:ln>
            <a:noFill/>
          </a:ln>
          <a:effectLst>
            <a:outerShdw blurRad="292100" dist="139700" dir="2700000" algn="tl" rotWithShape="0">
              <a:srgbClr val="333333">
                <a:alpha val="65000"/>
              </a:srgbClr>
            </a:outerShdw>
          </a:effectLst>
        </p:spPr>
      </p:pic>
      <p:grpSp>
        <p:nvGrpSpPr>
          <p:cNvPr id="2" name="Gruppe 1">
            <a:extLst>
              <a:ext uri="{FF2B5EF4-FFF2-40B4-BE49-F238E27FC236}">
                <a16:creationId xmlns:a16="http://schemas.microsoft.com/office/drawing/2014/main" id="{F7590CE8-70F2-4E5F-F89A-151A0B550ED3}"/>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3" name="Google Shape;320;g155717d6910_1_0">
              <a:extLst>
                <a:ext uri="{FF2B5EF4-FFF2-40B4-BE49-F238E27FC236}">
                  <a16:creationId xmlns:a16="http://schemas.microsoft.com/office/drawing/2014/main" id="{2090E3BF-0205-6845-0D8C-767692712C0E}"/>
                </a:ext>
              </a:extLst>
            </p:cNvPr>
            <p:cNvGrpSpPr/>
            <p:nvPr/>
          </p:nvGrpSpPr>
          <p:grpSpPr>
            <a:xfrm>
              <a:off x="10754064" y="863787"/>
              <a:ext cx="520700" cy="508000"/>
              <a:chOff x="2541599" y="1511990"/>
              <a:chExt cx="520700" cy="508000"/>
            </a:xfrm>
          </p:grpSpPr>
          <p:pic>
            <p:nvPicPr>
              <p:cNvPr id="7" name="Google Shape;321;g155717d6910_1_0">
                <a:extLst>
                  <a:ext uri="{FF2B5EF4-FFF2-40B4-BE49-F238E27FC236}">
                    <a16:creationId xmlns:a16="http://schemas.microsoft.com/office/drawing/2014/main" id="{0F95E73F-9129-5CD0-05B5-E8E1E44ABA95}"/>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8" name="Google Shape;322;g155717d6910_1_0">
                <a:extLst>
                  <a:ext uri="{FF2B5EF4-FFF2-40B4-BE49-F238E27FC236}">
                    <a16:creationId xmlns:a16="http://schemas.microsoft.com/office/drawing/2014/main" id="{4A55DC55-A817-EC10-C7D3-063EE3CA7462}"/>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4" name="Google Shape;323;g155717d6910_1_0">
              <a:extLst>
                <a:ext uri="{FF2B5EF4-FFF2-40B4-BE49-F238E27FC236}">
                  <a16:creationId xmlns:a16="http://schemas.microsoft.com/office/drawing/2014/main" id="{A91A02B0-9E42-716A-7BE0-EDE0BE6744B6}"/>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5" name="Google Shape;324;g155717d6910_1_0">
              <a:extLst>
                <a:ext uri="{FF2B5EF4-FFF2-40B4-BE49-F238E27FC236}">
                  <a16:creationId xmlns:a16="http://schemas.microsoft.com/office/drawing/2014/main" id="{526EF69B-ED09-3173-8250-4C50C799E451}"/>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latin typeface="Arial"/>
                <a:ea typeface="Arial"/>
                <a:cs typeface="Arial"/>
                <a:sym typeface="Arial"/>
              </a:endParaRPr>
            </a:p>
          </p:txBody>
        </p:sp>
        <p:pic>
          <p:nvPicPr>
            <p:cNvPr id="6" name="Google Shape;325;g155717d6910_1_0">
              <a:extLst>
                <a:ext uri="{FF2B5EF4-FFF2-40B4-BE49-F238E27FC236}">
                  <a16:creationId xmlns:a16="http://schemas.microsoft.com/office/drawing/2014/main" id="{52221592-233A-4467-7FFC-B49932BE7199}"/>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5" name="Google Shape;135;gcde3d214c2_0_2"/>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dirty="0" err="1"/>
              <a:t>bit:bot-en</a:t>
            </a:r>
            <a:r>
              <a:rPr lang="nb-NO" dirty="0"/>
              <a:t> forstår to kommandoer til</a:t>
            </a:r>
          </a:p>
        </p:txBody>
      </p:sp>
      <p:pic>
        <p:nvPicPr>
          <p:cNvPr id="134" name="Google Shape;134;gcde3d214c2_0_2" descr="bit:bot"/>
          <p:cNvPicPr preferRelativeResize="0"/>
          <p:nvPr/>
        </p:nvPicPr>
        <p:blipFill rotWithShape="1">
          <a:blip r:embed="rId3" cstate="screen">
            <a:extLst>
              <a:ext uri="{28A0092B-C50C-407E-A947-70E740481C1C}">
                <a14:useLocalDpi xmlns:a14="http://schemas.microsoft.com/office/drawing/2010/main"/>
              </a:ext>
            </a:extLst>
          </a:blip>
          <a:srcRect/>
          <a:stretch/>
        </p:blipFill>
        <p:spPr>
          <a:xfrm flipH="1">
            <a:off x="3954025" y="1967672"/>
            <a:ext cx="4030837" cy="4170866"/>
          </a:xfrm>
          <a:prstGeom prst="rect">
            <a:avLst/>
          </a:prstGeom>
          <a:noFill/>
          <a:ln>
            <a:noFill/>
          </a:ln>
        </p:spPr>
      </p:pic>
      <p:pic>
        <p:nvPicPr>
          <p:cNvPr id="17" name="Bilde 16">
            <a:extLst>
              <a:ext uri="{FF2B5EF4-FFF2-40B4-BE49-F238E27FC236}">
                <a16:creationId xmlns:a16="http://schemas.microsoft.com/office/drawing/2014/main" id="{7AA53BDC-CACC-98E0-1604-CB2C0651EB5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37696" y="3581137"/>
            <a:ext cx="557575" cy="666751"/>
          </a:xfrm>
          <a:prstGeom prst="rect">
            <a:avLst/>
          </a:prstGeom>
        </p:spPr>
      </p:pic>
      <p:sp>
        <p:nvSpPr>
          <p:cNvPr id="5" name="Google Shape;139;gcde3d214c2_0_2">
            <a:extLst>
              <a:ext uri="{FF2B5EF4-FFF2-40B4-BE49-F238E27FC236}">
                <a16:creationId xmlns:a16="http://schemas.microsoft.com/office/drawing/2014/main" id="{02B3015D-CBEC-9CC1-0288-08029FACD076}"/>
              </a:ext>
              <a:ext uri="{C183D7F6-B498-43B3-948B-1728B52AA6E4}">
                <adec:decorative xmlns:adec="http://schemas.microsoft.com/office/drawing/2017/decorative" val="1"/>
              </a:ext>
            </a:extLst>
          </p:cNvPr>
          <p:cNvSpPr/>
          <p:nvPr/>
        </p:nvSpPr>
        <p:spPr>
          <a:xfrm>
            <a:off x="1256966" y="2358547"/>
            <a:ext cx="2697059" cy="707846"/>
          </a:xfrm>
          <a:prstGeom prst="wedgeRoundRectCallout">
            <a:avLst>
              <a:gd name="adj1" fmla="val 70179"/>
              <a:gd name="adj2" fmla="val -7425"/>
              <a:gd name="adj3" fmla="val 16667"/>
            </a:avLst>
          </a:prstGeom>
          <a:solidFill>
            <a:schemeClr val="bg1">
              <a:lumMod val="50000"/>
            </a:schemeClr>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800" b="0" i="0" u="none" strike="noStrike" cap="none" dirty="0">
                <a:solidFill>
                  <a:schemeClr val="lt1"/>
                </a:solidFill>
                <a:latin typeface="Century Gothic" panose="020B0502020202020204" pitchFamily="34" charset="0"/>
                <a:sym typeface="Arial"/>
              </a:rPr>
              <a:t>H: Høyrehjul</a:t>
            </a:r>
          </a:p>
        </p:txBody>
      </p:sp>
      <p:sp>
        <p:nvSpPr>
          <p:cNvPr id="6" name="Google Shape;139;gcde3d214c2_0_2">
            <a:extLst>
              <a:ext uri="{FF2B5EF4-FFF2-40B4-BE49-F238E27FC236}">
                <a16:creationId xmlns:a16="http://schemas.microsoft.com/office/drawing/2014/main" id="{FE0EF633-873E-E68E-1884-CE4129B779F8}"/>
              </a:ext>
              <a:ext uri="{C183D7F6-B498-43B3-948B-1728B52AA6E4}">
                <adec:decorative xmlns:adec="http://schemas.microsoft.com/office/drawing/2017/decorative" val="1"/>
              </a:ext>
            </a:extLst>
          </p:cNvPr>
          <p:cNvSpPr/>
          <p:nvPr/>
        </p:nvSpPr>
        <p:spPr>
          <a:xfrm>
            <a:off x="8318560" y="2711999"/>
            <a:ext cx="2695810" cy="707846"/>
          </a:xfrm>
          <a:prstGeom prst="wedgeRoundRectCallout">
            <a:avLst>
              <a:gd name="adj1" fmla="val -70755"/>
              <a:gd name="adj2" fmla="val -9079"/>
              <a:gd name="adj3" fmla="val 16667"/>
            </a:avLst>
          </a:prstGeom>
          <a:solidFill>
            <a:schemeClr val="bg1">
              <a:lumMod val="50000"/>
            </a:schemeClr>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800" b="0" i="0" u="none" strike="noStrike" cap="none" dirty="0">
                <a:solidFill>
                  <a:schemeClr val="lt1"/>
                </a:solidFill>
                <a:latin typeface="Century Gothic" panose="020B0502020202020204" pitchFamily="34" charset="0"/>
                <a:sym typeface="Arial"/>
              </a:rPr>
              <a:t>V: Venstrehjul</a:t>
            </a:r>
          </a:p>
        </p:txBody>
      </p:sp>
      <p:sp>
        <p:nvSpPr>
          <p:cNvPr id="2" name="Google Shape;139;gcde3d214c2_0_2">
            <a:extLst>
              <a:ext uri="{FF2B5EF4-FFF2-40B4-BE49-F238E27FC236}">
                <a16:creationId xmlns:a16="http://schemas.microsoft.com/office/drawing/2014/main" id="{026DD6B1-7BEC-9BA9-9B8C-CE8A96CD98FC}"/>
              </a:ext>
              <a:ext uri="{C183D7F6-B498-43B3-948B-1728B52AA6E4}">
                <adec:decorative xmlns:adec="http://schemas.microsoft.com/office/drawing/2017/decorative" val="0"/>
              </a:ext>
            </a:extLst>
          </p:cNvPr>
          <p:cNvSpPr/>
          <p:nvPr/>
        </p:nvSpPr>
        <p:spPr>
          <a:xfrm>
            <a:off x="7832262" y="4541499"/>
            <a:ext cx="2695810" cy="1080000"/>
          </a:xfrm>
          <a:prstGeom prst="wedgeRoundRectCallout">
            <a:avLst>
              <a:gd name="adj1" fmla="val -85612"/>
              <a:gd name="adj2" fmla="val -123114"/>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800" b="0" i="0" u="none" strike="noStrike" cap="none" dirty="0">
                <a:solidFill>
                  <a:schemeClr val="lt1"/>
                </a:solidFill>
                <a:latin typeface="Century Gothic" panose="020B0502020202020204" pitchFamily="34" charset="0"/>
                <a:sym typeface="Arial"/>
              </a:rPr>
              <a:t>P1: Servo</a:t>
            </a:r>
          </a:p>
          <a:p>
            <a:pPr marL="0" marR="0" lvl="0" indent="0" algn="ctr" rtl="0">
              <a:lnSpc>
                <a:spcPct val="100000"/>
              </a:lnSpc>
              <a:spcBef>
                <a:spcPts val="0"/>
              </a:spcBef>
              <a:spcAft>
                <a:spcPts val="0"/>
              </a:spcAft>
              <a:buNone/>
            </a:pPr>
            <a:endParaRPr lang="nb-NO" sz="1800" b="0" i="0" u="none" strike="noStrike" cap="none" dirty="0">
              <a:solidFill>
                <a:schemeClr val="lt1"/>
              </a:solidFill>
              <a:latin typeface="Century Gothic" panose="020B0502020202020204" pitchFamily="34" charset="0"/>
              <a:sym typeface="Arial"/>
            </a:endParaRPr>
          </a:p>
          <a:p>
            <a:pPr lvl="0" algn="ctr"/>
            <a:r>
              <a:rPr lang="nb-NO" sz="1800" dirty="0">
                <a:solidFill>
                  <a:schemeClr val="lt1"/>
                </a:solidFill>
                <a:latin typeface="Century Gothic" panose="020B0502020202020204" pitchFamily="34" charset="0"/>
                <a:sym typeface="Arial"/>
              </a:rPr>
              <a:t>P2: Servo</a:t>
            </a:r>
            <a:endParaRPr lang="nb-NO" sz="1800" dirty="0">
              <a:latin typeface="Century Gothic" panose="020B0502020202020204" pitchFamily="34" charset="0"/>
            </a:endParaRPr>
          </a:p>
        </p:txBody>
      </p:sp>
      <p:grpSp>
        <p:nvGrpSpPr>
          <p:cNvPr id="3" name="Gruppe 2">
            <a:extLst>
              <a:ext uri="{FF2B5EF4-FFF2-40B4-BE49-F238E27FC236}">
                <a16:creationId xmlns:a16="http://schemas.microsoft.com/office/drawing/2014/main" id="{F385386D-8CE1-5B48-2685-0595A6BB3FD4}"/>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4" name="Google Shape;320;g155717d6910_1_0">
              <a:extLst>
                <a:ext uri="{FF2B5EF4-FFF2-40B4-BE49-F238E27FC236}">
                  <a16:creationId xmlns:a16="http://schemas.microsoft.com/office/drawing/2014/main" id="{9E47CB9B-A361-2E65-4EE3-756AC53EC727}"/>
                </a:ext>
              </a:extLst>
            </p:cNvPr>
            <p:cNvGrpSpPr/>
            <p:nvPr/>
          </p:nvGrpSpPr>
          <p:grpSpPr>
            <a:xfrm>
              <a:off x="10754064" y="863787"/>
              <a:ext cx="520700" cy="508000"/>
              <a:chOff x="2541599" y="1511990"/>
              <a:chExt cx="520700" cy="508000"/>
            </a:xfrm>
          </p:grpSpPr>
          <p:pic>
            <p:nvPicPr>
              <p:cNvPr id="11" name="Google Shape;321;g155717d6910_1_0">
                <a:extLst>
                  <a:ext uri="{FF2B5EF4-FFF2-40B4-BE49-F238E27FC236}">
                    <a16:creationId xmlns:a16="http://schemas.microsoft.com/office/drawing/2014/main" id="{04D0ADEF-659B-147D-BAD0-5703105D154C}"/>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2" name="Google Shape;322;g155717d6910_1_0">
                <a:extLst>
                  <a:ext uri="{FF2B5EF4-FFF2-40B4-BE49-F238E27FC236}">
                    <a16:creationId xmlns:a16="http://schemas.microsoft.com/office/drawing/2014/main" id="{C45C1CC1-5A82-5477-A62E-059FE9ACC86B}"/>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8" name="Google Shape;323;g155717d6910_1_0">
              <a:extLst>
                <a:ext uri="{FF2B5EF4-FFF2-40B4-BE49-F238E27FC236}">
                  <a16:creationId xmlns:a16="http://schemas.microsoft.com/office/drawing/2014/main" id="{2CB6D7C0-7D13-0478-B8A4-67C5417468DC}"/>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9" name="Google Shape;324;g155717d6910_1_0">
              <a:extLst>
                <a:ext uri="{FF2B5EF4-FFF2-40B4-BE49-F238E27FC236}">
                  <a16:creationId xmlns:a16="http://schemas.microsoft.com/office/drawing/2014/main" id="{37373148-0C99-6FE6-B75D-048050545898}"/>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latin typeface="Arial"/>
                <a:ea typeface="Arial"/>
                <a:cs typeface="Arial"/>
                <a:sym typeface="Arial"/>
              </a:endParaRPr>
            </a:p>
          </p:txBody>
        </p:sp>
        <p:pic>
          <p:nvPicPr>
            <p:cNvPr id="10" name="Google Shape;325;g155717d6910_1_0">
              <a:extLst>
                <a:ext uri="{FF2B5EF4-FFF2-40B4-BE49-F238E27FC236}">
                  <a16:creationId xmlns:a16="http://schemas.microsoft.com/office/drawing/2014/main" id="{3EDCD23C-85E7-94AB-AB02-73CC35CDB4A4}"/>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extLst>
      <p:ext uri="{BB962C8B-B14F-4D97-AF65-F5344CB8AC3E}">
        <p14:creationId xmlns:p14="http://schemas.microsoft.com/office/powerpoint/2010/main" val="3134233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36"/>
          <p:cNvSpPr txBox="1">
            <a:spLocks noGrp="1"/>
          </p:cNvSpPr>
          <p:nvPr>
            <p:ph type="title"/>
          </p:nvPr>
        </p:nvSpPr>
        <p:spPr>
          <a:xfrm>
            <a:off x="838200" y="150345"/>
            <a:ext cx="10515600" cy="900000"/>
          </a:xfrm>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nb-NO" dirty="0"/>
              <a:t>Hvordan styre servoene?</a:t>
            </a:r>
          </a:p>
        </p:txBody>
      </p:sp>
      <p:grpSp>
        <p:nvGrpSpPr>
          <p:cNvPr id="4" name="Gruppe 3">
            <a:extLst>
              <a:ext uri="{FF2B5EF4-FFF2-40B4-BE49-F238E27FC236}">
                <a16:creationId xmlns:a16="http://schemas.microsoft.com/office/drawing/2014/main" id="{31D76CE3-72F6-14F4-68E7-6FAB13279AAD}"/>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6" name="Google Shape;320;g155717d6910_1_0">
              <a:extLst>
                <a:ext uri="{FF2B5EF4-FFF2-40B4-BE49-F238E27FC236}">
                  <a16:creationId xmlns:a16="http://schemas.microsoft.com/office/drawing/2014/main" id="{19298422-2DDF-D9D7-1936-51E13FCE5A0E}"/>
                </a:ext>
              </a:extLst>
            </p:cNvPr>
            <p:cNvGrpSpPr/>
            <p:nvPr/>
          </p:nvGrpSpPr>
          <p:grpSpPr>
            <a:xfrm>
              <a:off x="10754064" y="863787"/>
              <a:ext cx="520700" cy="508000"/>
              <a:chOff x="2541599" y="1511990"/>
              <a:chExt cx="520700" cy="508000"/>
            </a:xfrm>
          </p:grpSpPr>
          <p:pic>
            <p:nvPicPr>
              <p:cNvPr id="11" name="Google Shape;321;g155717d6910_1_0">
                <a:extLst>
                  <a:ext uri="{FF2B5EF4-FFF2-40B4-BE49-F238E27FC236}">
                    <a16:creationId xmlns:a16="http://schemas.microsoft.com/office/drawing/2014/main" id="{67CDA5A2-AC21-CC87-BC0D-FBB02A4039DF}"/>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12" name="Google Shape;322;g155717d6910_1_0">
                <a:extLst>
                  <a:ext uri="{FF2B5EF4-FFF2-40B4-BE49-F238E27FC236}">
                    <a16:creationId xmlns:a16="http://schemas.microsoft.com/office/drawing/2014/main" id="{85054B38-3647-4168-11E5-BFEF8BC10CF9}"/>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7" name="Google Shape;323;g155717d6910_1_0">
              <a:extLst>
                <a:ext uri="{FF2B5EF4-FFF2-40B4-BE49-F238E27FC236}">
                  <a16:creationId xmlns:a16="http://schemas.microsoft.com/office/drawing/2014/main" id="{D9D9505D-E202-F61D-99B0-D3B6E5CAC750}"/>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9" name="Google Shape;324;g155717d6910_1_0">
              <a:extLst>
                <a:ext uri="{FF2B5EF4-FFF2-40B4-BE49-F238E27FC236}">
                  <a16:creationId xmlns:a16="http://schemas.microsoft.com/office/drawing/2014/main" id="{004FB95A-1617-CED9-4D1D-804E442FD2C8}"/>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sym typeface="Arial"/>
              </a:endParaRPr>
            </a:p>
          </p:txBody>
        </p:sp>
        <p:pic>
          <p:nvPicPr>
            <p:cNvPr id="10" name="Google Shape;325;g155717d6910_1_0">
              <a:extLst>
                <a:ext uri="{FF2B5EF4-FFF2-40B4-BE49-F238E27FC236}">
                  <a16:creationId xmlns:a16="http://schemas.microsoft.com/office/drawing/2014/main" id="{5CA7147A-A336-5766-AD0F-621D54BAF9AE}"/>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
        <p:nvSpPr>
          <p:cNvPr id="180" name="Google Shape;180;p36"/>
          <p:cNvSpPr txBox="1">
            <a:spLocks noGrp="1"/>
          </p:cNvSpPr>
          <p:nvPr>
            <p:ph type="body" idx="1"/>
          </p:nvPr>
        </p:nvSpPr>
        <p:spPr>
          <a:xfrm>
            <a:off x="838200" y="1977300"/>
            <a:ext cx="5445760" cy="3345815"/>
          </a:xfrm>
          <a:prstGeom prst="rect">
            <a:avLst/>
          </a:prstGeom>
          <a:noFill/>
          <a:ln>
            <a:noFill/>
          </a:ln>
        </p:spPr>
        <p:txBody>
          <a:bodyPr spcFirstLastPara="1" wrap="square" lIns="91425" tIns="45700" rIns="91425" bIns="45700" anchor="t" anchorCtr="0">
            <a:normAutofit/>
          </a:bodyPr>
          <a:lstStyle/>
          <a:p>
            <a:pPr marL="228600" lvl="0" indent="-228600" algn="l" rtl="0">
              <a:lnSpc>
                <a:spcPct val="100000"/>
              </a:lnSpc>
              <a:spcBef>
                <a:spcPts val="0"/>
              </a:spcBef>
              <a:spcAft>
                <a:spcPts val="3600"/>
              </a:spcAft>
              <a:buSzPts val="2800"/>
              <a:buChar char="•"/>
            </a:pPr>
            <a:r>
              <a:rPr lang="nb-NO" sz="2200" dirty="0"/>
              <a:t>For å styre servoer sender du navnet på servoen sammen med det antallet grader du vil den skal gå til.</a:t>
            </a:r>
          </a:p>
          <a:p>
            <a:pPr marL="228600" lvl="0" indent="-228600" algn="l" rtl="0">
              <a:lnSpc>
                <a:spcPct val="100000"/>
              </a:lnSpc>
              <a:spcBef>
                <a:spcPts val="0"/>
              </a:spcBef>
              <a:spcAft>
                <a:spcPts val="3600"/>
              </a:spcAft>
              <a:buSzPts val="2800"/>
              <a:buChar char="•"/>
            </a:pPr>
            <a:r>
              <a:rPr lang="nb-NO" sz="2200" dirty="0"/>
              <a:t>Dere kan styre to servoer samtidig hvis dere vil.</a:t>
            </a:r>
          </a:p>
        </p:txBody>
      </p:sp>
      <p:pic>
        <p:nvPicPr>
          <p:cNvPr id="8" name="Bilde 7" descr="Brikker fra MakeCode:&#10;når knapp A trykkes&#10;radio send verdi P1 = 90&#10;når knapp B trykkes&#10;radio send verdi P1 = 180">
            <a:extLst>
              <a:ext uri="{FF2B5EF4-FFF2-40B4-BE49-F238E27FC236}">
                <a16:creationId xmlns:a16="http://schemas.microsoft.com/office/drawing/2014/main" id="{801100BA-8868-56B7-6840-64EECCB413C2}"/>
              </a:ext>
            </a:extLst>
          </p:cNvPr>
          <p:cNvPicPr>
            <a:picLocks noChangeAspect="1"/>
          </p:cNvPicPr>
          <p:nvPr/>
        </p:nvPicPr>
        <p:blipFill>
          <a:blip r:embed="rId6"/>
          <a:srcRect/>
          <a:stretch/>
        </p:blipFill>
        <p:spPr>
          <a:xfrm>
            <a:off x="6731861" y="2679156"/>
            <a:ext cx="3837579" cy="3569558"/>
          </a:xfrm>
          <a:prstGeom prst="rect">
            <a:avLst/>
          </a:prstGeom>
        </p:spPr>
      </p:pic>
      <p:pic>
        <p:nvPicPr>
          <p:cNvPr id="181" name="Google Shape;181;p36" descr="Brikker fra MakeCode:&#10;når knapp A trykkes&#10;radio send verdi P1 = 120&#10;radio send verdi P2 = 150"/>
          <p:cNvPicPr preferRelativeResize="0"/>
          <p:nvPr/>
        </p:nvPicPr>
        <p:blipFill rotWithShape="1">
          <a:blip r:embed="rId7">
            <a:clrChange>
              <a:clrFrom>
                <a:srgbClr val="ECF0F1"/>
              </a:clrFrom>
              <a:clrTo>
                <a:srgbClr val="ECF0F1">
                  <a:alpha val="0"/>
                </a:srgbClr>
              </a:clrTo>
            </a:clrChange>
            <a:alphaModFix/>
          </a:blip>
          <a:srcRect/>
          <a:stretch/>
        </p:blipFill>
        <p:spPr>
          <a:xfrm>
            <a:off x="6521104" y="2500792"/>
            <a:ext cx="4386764" cy="2631560"/>
          </a:xfrm>
          <a:prstGeom prst="rect">
            <a:avLst/>
          </a:prstGeom>
          <a:noFill/>
          <a:ln>
            <a:noFill/>
          </a:ln>
        </p:spPr>
      </p:pic>
      <p:sp>
        <p:nvSpPr>
          <p:cNvPr id="3" name="TekstSylinder 2">
            <a:extLst>
              <a:ext uri="{FF2B5EF4-FFF2-40B4-BE49-F238E27FC236}">
                <a16:creationId xmlns:a16="http://schemas.microsoft.com/office/drawing/2014/main" id="{7F0E9C35-3D79-D4EB-E808-35B23DC9AD3F}"/>
              </a:ext>
            </a:extLst>
          </p:cNvPr>
          <p:cNvSpPr txBox="1"/>
          <p:nvPr/>
        </p:nvSpPr>
        <p:spPr>
          <a:xfrm>
            <a:off x="9835435" y="2597307"/>
            <a:ext cx="1431902" cy="307777"/>
          </a:xfrm>
          <a:prstGeom prst="rect">
            <a:avLst/>
          </a:prstGeom>
          <a:noFill/>
        </p:spPr>
        <p:txBody>
          <a:bodyPr wrap="square">
            <a:spAutoFit/>
          </a:bodyPr>
          <a:lstStyle/>
          <a:p>
            <a:r>
              <a:rPr lang="nb-NO" sz="1400" dirty="0">
                <a:latin typeface="Century Gothic" panose="020B0502020202020204" pitchFamily="34" charset="0"/>
              </a:rPr>
              <a:t>antall grader </a:t>
            </a:r>
            <a:endParaRPr lang="nb-NO" dirty="0">
              <a:latin typeface="Century Gothic" panose="020B0502020202020204" pitchFamily="34" charset="0"/>
            </a:endParaRPr>
          </a:p>
        </p:txBody>
      </p:sp>
      <p:cxnSp>
        <p:nvCxnSpPr>
          <p:cNvPr id="5" name="Rett pilkobling 4">
            <a:extLst>
              <a:ext uri="{FF2B5EF4-FFF2-40B4-BE49-F238E27FC236}">
                <a16:creationId xmlns:a16="http://schemas.microsoft.com/office/drawing/2014/main" id="{3B57986F-3128-9F0C-2579-9902D5879DE8}"/>
              </a:ext>
              <a:ext uri="{C183D7F6-B498-43B3-948B-1728B52AA6E4}">
                <adec:decorative xmlns:adec="http://schemas.microsoft.com/office/drawing/2017/decorative" val="1"/>
              </a:ext>
            </a:extLst>
          </p:cNvPr>
          <p:cNvCxnSpPr>
            <a:cxnSpLocks/>
          </p:cNvCxnSpPr>
          <p:nvPr/>
        </p:nvCxnSpPr>
        <p:spPr>
          <a:xfrm flipH="1">
            <a:off x="10193353" y="2957211"/>
            <a:ext cx="182119" cy="499919"/>
          </a:xfrm>
          <a:prstGeom prst="straightConnector1">
            <a:avLst/>
          </a:prstGeom>
          <a:ln w="57150">
            <a:solidFill>
              <a:schemeClr val="tx1"/>
            </a:solidFill>
            <a:tailEnd type="triangle"/>
          </a:ln>
          <a:effectLst>
            <a:glow rad="101600">
              <a:schemeClr val="bg1">
                <a:alpha val="60000"/>
              </a:schemeClr>
            </a:glow>
          </a:effectLst>
        </p:spPr>
        <p:style>
          <a:lnRef idx="1">
            <a:schemeClr val="accent1"/>
          </a:lnRef>
          <a:fillRef idx="0">
            <a:schemeClr val="accent1"/>
          </a:fillRef>
          <a:effectRef idx="0">
            <a:schemeClr val="accent1"/>
          </a:effectRef>
          <a:fontRef idx="minor">
            <a:schemeClr val="tx1"/>
          </a:fontRef>
        </p:style>
      </p:cxnSp>
      <p:sp>
        <p:nvSpPr>
          <p:cNvPr id="2" name="Google Shape;139;gcde3d214c2_0_2">
            <a:extLst>
              <a:ext uri="{FF2B5EF4-FFF2-40B4-BE49-F238E27FC236}">
                <a16:creationId xmlns:a16="http://schemas.microsoft.com/office/drawing/2014/main" id="{BDDAA18A-765D-659D-94E2-0EE568C25EFD}"/>
              </a:ext>
              <a:ext uri="{C183D7F6-B498-43B3-948B-1728B52AA6E4}">
                <adec:decorative xmlns:adec="http://schemas.microsoft.com/office/drawing/2017/decorative" val="0"/>
              </a:ext>
            </a:extLst>
          </p:cNvPr>
          <p:cNvSpPr/>
          <p:nvPr/>
        </p:nvSpPr>
        <p:spPr>
          <a:xfrm>
            <a:off x="2772874" y="4650635"/>
            <a:ext cx="2903097" cy="1386910"/>
          </a:xfrm>
          <a:prstGeom prst="wedgeRoundRectCallout">
            <a:avLst>
              <a:gd name="adj1" fmla="val 81233"/>
              <a:gd name="adj2" fmla="val -62899"/>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800" b="0" i="0" u="none" strike="noStrike" cap="none" dirty="0">
                <a:solidFill>
                  <a:schemeClr val="lt1"/>
                </a:solidFill>
                <a:latin typeface="Century Gothic" panose="020B0502020202020204" pitchFamily="34" charset="0"/>
                <a:sym typeface="Arial"/>
              </a:rPr>
              <a:t>MEN, knapp A og B brukes allerede til å styre hjulene … Så vi må bruke noe annet!</a:t>
            </a:r>
            <a:endParaRPr lang="nb-NO" sz="1800" dirty="0">
              <a:latin typeface="Century Gothic" panose="020B0502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par>
                          <p:cTn id="11" fill="hold">
                            <p:stCondLst>
                              <p:cond delay="0"/>
                            </p:stCondLst>
                            <p:childTnLst>
                              <p:par>
                                <p:cTn id="12" presetID="10" presetClass="entr" presetSubtype="0" fill="hold" grpId="0" nodeType="afterEffect">
                                  <p:stCondLst>
                                    <p:cond delay="0"/>
                                  </p:stCondLst>
                                  <p:childTnLst>
                                    <p:set>
                                      <p:cBhvr>
                                        <p:cTn id="13" dur="1" fill="hold">
                                          <p:stCondLst>
                                            <p:cond delay="0"/>
                                          </p:stCondLst>
                                        </p:cTn>
                                        <p:tgtEl>
                                          <p:spTgt spid="180">
                                            <p:txEl>
                                              <p:pRg st="1" end="1"/>
                                            </p:txEl>
                                          </p:spTgt>
                                        </p:tgtEl>
                                        <p:attrNameLst>
                                          <p:attrName>style.visibility</p:attrName>
                                        </p:attrNameLst>
                                      </p:cBhvr>
                                      <p:to>
                                        <p:strVal val="visible"/>
                                      </p:to>
                                    </p:set>
                                    <p:animEffect transition="in" filter="fade">
                                      <p:cBhvr>
                                        <p:cTn id="14" dur="500"/>
                                        <p:tgtEl>
                                          <p:spTgt spid="180">
                                            <p:txEl>
                                              <p:pRg st="1" end="1"/>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181"/>
                                        </p:tgtEl>
                                        <p:attrNameLst>
                                          <p:attrName>style.visibility</p:attrName>
                                        </p:attrNameLst>
                                      </p:cBhvr>
                                      <p:to>
                                        <p:strVal val="visible"/>
                                      </p:to>
                                    </p:set>
                                    <p:animEffect transition="in" filter="fade">
                                      <p:cBhvr>
                                        <p:cTn id="17" dur="500"/>
                                        <p:tgtEl>
                                          <p:spTgt spid="181"/>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uiExpand="1" build="p"/>
      <p:bldP spid="3" grpId="0"/>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tel 19">
            <a:extLst>
              <a:ext uri="{FF2B5EF4-FFF2-40B4-BE49-F238E27FC236}">
                <a16:creationId xmlns:a16="http://schemas.microsoft.com/office/drawing/2014/main" id="{04CDCC4A-47A9-4851-008A-7C996B612D6E}"/>
              </a:ext>
            </a:extLst>
          </p:cNvPr>
          <p:cNvSpPr>
            <a:spLocks noGrp="1"/>
          </p:cNvSpPr>
          <p:nvPr>
            <p:ph type="title"/>
          </p:nvPr>
        </p:nvSpPr>
        <p:spPr/>
        <p:txBody>
          <a:bodyPr>
            <a:normAutofit/>
          </a:bodyPr>
          <a:lstStyle/>
          <a:p>
            <a:r>
              <a:rPr lang="nb-NO" sz="4000" dirty="0"/>
              <a:t>Hefte om montering og styring av servo</a:t>
            </a:r>
          </a:p>
        </p:txBody>
      </p:sp>
      <p:pic>
        <p:nvPicPr>
          <p:cNvPr id="9" name="Bilde 8" descr="Et fotografi av to personer hvor den ene personen styrer en micro:bit og den andre personen holder krokodilleledninger. ">
            <a:extLst>
              <a:ext uri="{FF2B5EF4-FFF2-40B4-BE49-F238E27FC236}">
                <a16:creationId xmlns:a16="http://schemas.microsoft.com/office/drawing/2014/main" id="{92C98E16-7F52-C6B8-7877-73C319DD482B}"/>
              </a:ext>
            </a:extLst>
          </p:cNvPr>
          <p:cNvPicPr>
            <a:picLocks noChangeAspect="1"/>
          </p:cNvPicPr>
          <p:nvPr/>
        </p:nvPicPr>
        <p:blipFill>
          <a:blip r:embed="rId3"/>
          <a:stretch>
            <a:fillRect/>
          </a:stretch>
        </p:blipFill>
        <p:spPr>
          <a:xfrm>
            <a:off x="484544" y="1290288"/>
            <a:ext cx="3873115" cy="5164152"/>
          </a:xfrm>
          <a:prstGeom prst="rect">
            <a:avLst/>
          </a:prstGeom>
        </p:spPr>
      </p:pic>
      <p:pic>
        <p:nvPicPr>
          <p:cNvPr id="4" name="Bilde 3" descr="Forside av heftet &quot;Robotball – styring av servo&quot;.">
            <a:extLst>
              <a:ext uri="{FF2B5EF4-FFF2-40B4-BE49-F238E27FC236}">
                <a16:creationId xmlns:a16="http://schemas.microsoft.com/office/drawing/2014/main" id="{F66A668D-5944-3244-8723-71B1DC2E23A7}"/>
              </a:ext>
            </a:extLst>
          </p:cNvPr>
          <p:cNvPicPr>
            <a:picLocks noChangeAspect="1"/>
          </p:cNvPicPr>
          <p:nvPr/>
        </p:nvPicPr>
        <p:blipFill>
          <a:blip r:embed="rId4"/>
          <a:stretch>
            <a:fillRect/>
          </a:stretch>
        </p:blipFill>
        <p:spPr>
          <a:xfrm>
            <a:off x="641896" y="1312545"/>
            <a:ext cx="3510898" cy="5103272"/>
          </a:xfrm>
          <a:prstGeom prst="rect">
            <a:avLst/>
          </a:prstGeom>
          <a:ln>
            <a:solidFill>
              <a:schemeClr val="bg1">
                <a:lumMod val="65000"/>
              </a:schemeClr>
            </a:solidFill>
          </a:ln>
        </p:spPr>
      </p:pic>
      <p:pic>
        <p:nvPicPr>
          <p:cNvPr id="5" name="Bilde 4" descr="De to endene på krokodilleklemmene berøres av en finger fra hver hånd.">
            <a:extLst>
              <a:ext uri="{FF2B5EF4-FFF2-40B4-BE49-F238E27FC236}">
                <a16:creationId xmlns:a16="http://schemas.microsoft.com/office/drawing/2014/main" id="{76E2FCB2-D5DD-F09F-754F-540AEDD4B750}"/>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4557140" y="1707037"/>
            <a:ext cx="7101275" cy="4740101"/>
          </a:xfrm>
          <a:prstGeom prst="rect">
            <a:avLst/>
          </a:prstGeom>
        </p:spPr>
      </p:pic>
      <p:grpSp>
        <p:nvGrpSpPr>
          <p:cNvPr id="12" name="Gruppe 11" descr="Den ene på laget styrer hjulene med knappene på micro:bit-en.&#10;">
            <a:extLst>
              <a:ext uri="{FF2B5EF4-FFF2-40B4-BE49-F238E27FC236}">
                <a16:creationId xmlns:a16="http://schemas.microsoft.com/office/drawing/2014/main" id="{6F0C3AA0-20EB-122D-3F09-7F3955E1F66F}"/>
              </a:ext>
            </a:extLst>
          </p:cNvPr>
          <p:cNvGrpSpPr/>
          <p:nvPr/>
        </p:nvGrpSpPr>
        <p:grpSpPr>
          <a:xfrm>
            <a:off x="6718256" y="1422659"/>
            <a:ext cx="5139640" cy="2445848"/>
            <a:chOff x="6805344" y="1346459"/>
            <a:chExt cx="5139640" cy="2445848"/>
          </a:xfrm>
        </p:grpSpPr>
        <p:sp>
          <p:nvSpPr>
            <p:cNvPr id="3" name="TekstSylinder 2" descr="Den ene på laget styrer hjulene med knappene på micro:bit-en.&#10;">
              <a:extLst>
                <a:ext uri="{FF2B5EF4-FFF2-40B4-BE49-F238E27FC236}">
                  <a16:creationId xmlns:a16="http://schemas.microsoft.com/office/drawing/2014/main" id="{B729846B-D55F-24A9-4D98-BC4E7079153F}"/>
                </a:ext>
              </a:extLst>
            </p:cNvPr>
            <p:cNvSpPr txBox="1"/>
            <p:nvPr/>
          </p:nvSpPr>
          <p:spPr>
            <a:xfrm>
              <a:off x="7694951" y="1346459"/>
              <a:ext cx="2754042" cy="830997"/>
            </a:xfrm>
            <a:prstGeom prst="rect">
              <a:avLst/>
            </a:prstGeom>
            <a:noFill/>
          </p:spPr>
          <p:txBody>
            <a:bodyPr wrap="square" rtlCol="0">
              <a:spAutoFit/>
            </a:bodyPr>
            <a:lstStyle/>
            <a:p>
              <a:r>
                <a:rPr lang="nb-NO" sz="1600" dirty="0">
                  <a:latin typeface="Century Gothic" panose="020B0502020202020204" pitchFamily="34" charset="0"/>
                </a:rPr>
                <a:t>Den ene på laget styrer hjulene med knappene på micro:bit-en.</a:t>
              </a:r>
            </a:p>
          </p:txBody>
        </p:sp>
        <p:sp>
          <p:nvSpPr>
            <p:cNvPr id="6" name="TekstSylinder 5" descr="Den andre styrer servoene ved hjelp av ledningene.&#10;Den andre styrer servoene ved hjelp av ledningene.&#10;">
              <a:extLst>
                <a:ext uri="{FF2B5EF4-FFF2-40B4-BE49-F238E27FC236}">
                  <a16:creationId xmlns:a16="http://schemas.microsoft.com/office/drawing/2014/main" id="{AAA48C63-EA8B-32E6-A3F5-5C191C158F2B}"/>
                </a:ext>
              </a:extLst>
            </p:cNvPr>
            <p:cNvSpPr txBox="1"/>
            <p:nvPr/>
          </p:nvSpPr>
          <p:spPr>
            <a:xfrm>
              <a:off x="8892803" y="2548543"/>
              <a:ext cx="3052181" cy="584775"/>
            </a:xfrm>
            <a:prstGeom prst="rect">
              <a:avLst/>
            </a:prstGeom>
            <a:noFill/>
          </p:spPr>
          <p:txBody>
            <a:bodyPr wrap="square" rtlCol="0">
              <a:spAutoFit/>
            </a:bodyPr>
            <a:lstStyle/>
            <a:p>
              <a:r>
                <a:rPr lang="nb-NO" sz="1600" dirty="0">
                  <a:latin typeface="Century Gothic" panose="020B0502020202020204" pitchFamily="34" charset="0"/>
                </a:rPr>
                <a:t>Den andre styrer servoene ved hjelp av ledningene.</a:t>
              </a:r>
            </a:p>
          </p:txBody>
        </p:sp>
        <p:cxnSp>
          <p:nvCxnSpPr>
            <p:cNvPr id="7" name="Straight Arrow Connector 12">
              <a:extLst>
                <a:ext uri="{FF2B5EF4-FFF2-40B4-BE49-F238E27FC236}">
                  <a16:creationId xmlns:a16="http://schemas.microsoft.com/office/drawing/2014/main" id="{86596816-068D-91CE-D86A-A1D09DD4457B}"/>
                </a:ext>
                <a:ext uri="{C183D7F6-B498-43B3-948B-1728B52AA6E4}">
                  <adec:decorative xmlns:adec="http://schemas.microsoft.com/office/drawing/2017/decorative" val="1"/>
                </a:ext>
              </a:extLst>
            </p:cNvPr>
            <p:cNvCxnSpPr>
              <a:cxnSpLocks/>
            </p:cNvCxnSpPr>
            <p:nvPr/>
          </p:nvCxnSpPr>
          <p:spPr>
            <a:xfrm flipH="1">
              <a:off x="6805344" y="1800113"/>
              <a:ext cx="863595" cy="329769"/>
            </a:xfrm>
            <a:prstGeom prst="straightConnector1">
              <a:avLst/>
            </a:prstGeom>
            <a:ln w="57150">
              <a:solidFill>
                <a:schemeClr val="tx1"/>
              </a:solidFill>
              <a:tailEnd type="triangle"/>
            </a:ln>
            <a:effectLst>
              <a:glow rad="228600">
                <a:schemeClr val="bg1">
                  <a:alpha val="40000"/>
                </a:schemeClr>
              </a:glow>
            </a:effectLst>
          </p:spPr>
          <p:style>
            <a:lnRef idx="1">
              <a:schemeClr val="accent1"/>
            </a:lnRef>
            <a:fillRef idx="0">
              <a:schemeClr val="accent1"/>
            </a:fillRef>
            <a:effectRef idx="0">
              <a:schemeClr val="accent1"/>
            </a:effectRef>
            <a:fontRef idx="minor">
              <a:schemeClr val="tx1"/>
            </a:fontRef>
          </p:style>
        </p:cxnSp>
        <p:cxnSp>
          <p:nvCxnSpPr>
            <p:cNvPr id="10" name="Straight Arrow Connector 12">
              <a:extLst>
                <a:ext uri="{FF2B5EF4-FFF2-40B4-BE49-F238E27FC236}">
                  <a16:creationId xmlns:a16="http://schemas.microsoft.com/office/drawing/2014/main" id="{A97E0ECF-CF0E-BF84-87B5-5FC005FD7E5D}"/>
                </a:ext>
                <a:ext uri="{C183D7F6-B498-43B3-948B-1728B52AA6E4}">
                  <adec:decorative xmlns:adec="http://schemas.microsoft.com/office/drawing/2017/decorative" val="1"/>
                </a:ext>
              </a:extLst>
            </p:cNvPr>
            <p:cNvCxnSpPr>
              <a:cxnSpLocks/>
            </p:cNvCxnSpPr>
            <p:nvPr/>
          </p:nvCxnSpPr>
          <p:spPr>
            <a:xfrm flipH="1">
              <a:off x="9121063" y="3131176"/>
              <a:ext cx="549072" cy="661131"/>
            </a:xfrm>
            <a:prstGeom prst="straightConnector1">
              <a:avLst/>
            </a:prstGeom>
            <a:ln w="57150">
              <a:solidFill>
                <a:schemeClr val="tx1"/>
              </a:solidFill>
              <a:tailEnd type="triangle"/>
            </a:ln>
            <a:effectLst>
              <a:glow rad="228600">
                <a:schemeClr val="bg1">
                  <a:alpha val="40000"/>
                </a:schemeClr>
              </a:glow>
            </a:effectLst>
          </p:spPr>
          <p:style>
            <a:lnRef idx="1">
              <a:schemeClr val="accent1"/>
            </a:lnRef>
            <a:fillRef idx="0">
              <a:schemeClr val="accent1"/>
            </a:fillRef>
            <a:effectRef idx="0">
              <a:schemeClr val="accent1"/>
            </a:effectRef>
            <a:fontRef idx="minor">
              <a:schemeClr val="tx1"/>
            </a:fontRef>
          </p:style>
        </p:cxnSp>
      </p:grpSp>
      <p:grpSp>
        <p:nvGrpSpPr>
          <p:cNvPr id="22" name="Gruppe 21">
            <a:extLst>
              <a:ext uri="{FF2B5EF4-FFF2-40B4-BE49-F238E27FC236}">
                <a16:creationId xmlns:a16="http://schemas.microsoft.com/office/drawing/2014/main" id="{03A4833F-868A-C403-7953-97E478FAFD85}"/>
              </a:ext>
              <a:ext uri="{C183D7F6-B498-43B3-948B-1728B52AA6E4}">
                <adec:decorative xmlns:adec="http://schemas.microsoft.com/office/drawing/2017/decorative" val="1"/>
              </a:ext>
            </a:extLst>
          </p:cNvPr>
          <p:cNvGrpSpPr/>
          <p:nvPr/>
        </p:nvGrpSpPr>
        <p:grpSpPr>
          <a:xfrm>
            <a:off x="10375472" y="863787"/>
            <a:ext cx="1336617" cy="1637004"/>
            <a:chOff x="10375472" y="863787"/>
            <a:chExt cx="1336617" cy="1637004"/>
          </a:xfrm>
        </p:grpSpPr>
        <p:grpSp>
          <p:nvGrpSpPr>
            <p:cNvPr id="23" name="Google Shape;320;g155717d6910_1_0">
              <a:extLst>
                <a:ext uri="{FF2B5EF4-FFF2-40B4-BE49-F238E27FC236}">
                  <a16:creationId xmlns:a16="http://schemas.microsoft.com/office/drawing/2014/main" id="{D8506CE9-6CA3-7370-758D-40E81303BDBF}"/>
                </a:ext>
              </a:extLst>
            </p:cNvPr>
            <p:cNvGrpSpPr/>
            <p:nvPr/>
          </p:nvGrpSpPr>
          <p:grpSpPr>
            <a:xfrm>
              <a:off x="10754064" y="863787"/>
              <a:ext cx="520700" cy="508000"/>
              <a:chOff x="2541599" y="1511990"/>
              <a:chExt cx="520700" cy="508000"/>
            </a:xfrm>
          </p:grpSpPr>
          <p:pic>
            <p:nvPicPr>
              <p:cNvPr id="27" name="Google Shape;321;g155717d6910_1_0">
                <a:extLst>
                  <a:ext uri="{FF2B5EF4-FFF2-40B4-BE49-F238E27FC236}">
                    <a16:creationId xmlns:a16="http://schemas.microsoft.com/office/drawing/2014/main" id="{5270967B-AE88-AA71-5B50-CB69D82B7780}"/>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2541599" y="1511990"/>
                <a:ext cx="520700" cy="508000"/>
              </a:xfrm>
              <a:prstGeom prst="rect">
                <a:avLst/>
              </a:prstGeom>
              <a:noFill/>
              <a:ln>
                <a:noFill/>
              </a:ln>
            </p:spPr>
          </p:pic>
          <p:sp>
            <p:nvSpPr>
              <p:cNvPr id="28" name="Google Shape;322;g155717d6910_1_0">
                <a:extLst>
                  <a:ext uri="{FF2B5EF4-FFF2-40B4-BE49-F238E27FC236}">
                    <a16:creationId xmlns:a16="http://schemas.microsoft.com/office/drawing/2014/main" id="{033C6ED6-FC5C-94FD-16C4-7164E44A8E74}"/>
                  </a:ext>
                </a:extLst>
              </p:cNvPr>
              <p:cNvSpPr txBox="1"/>
              <p:nvPr/>
            </p:nvSpPr>
            <p:spPr>
              <a:xfrm>
                <a:off x="2623855" y="1535157"/>
                <a:ext cx="3561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6</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pic>
          <p:nvPicPr>
            <p:cNvPr id="24" name="Google Shape;323;g155717d6910_1_0">
              <a:extLst>
                <a:ext uri="{FF2B5EF4-FFF2-40B4-BE49-F238E27FC236}">
                  <a16:creationId xmlns:a16="http://schemas.microsoft.com/office/drawing/2014/main" id="{ACCD884C-9C4B-6AED-BA0B-763876A2073B}"/>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rot="5400000">
              <a:off x="10616500" y="1405203"/>
              <a:ext cx="854561" cy="1336616"/>
            </a:xfrm>
            <a:prstGeom prst="rect">
              <a:avLst/>
            </a:prstGeom>
            <a:noFill/>
            <a:ln>
              <a:noFill/>
            </a:ln>
          </p:spPr>
        </p:pic>
        <p:sp>
          <p:nvSpPr>
            <p:cNvPr id="25" name="Google Shape;324;g155717d6910_1_0">
              <a:extLst>
                <a:ext uri="{FF2B5EF4-FFF2-40B4-BE49-F238E27FC236}">
                  <a16:creationId xmlns:a16="http://schemas.microsoft.com/office/drawing/2014/main" id="{3CA498AB-DC1C-FC4D-0E01-09BF96EF1D01}"/>
                </a:ext>
              </a:extLst>
            </p:cNvPr>
            <p:cNvSpPr txBox="1"/>
            <p:nvPr/>
          </p:nvSpPr>
          <p:spPr>
            <a:xfrm>
              <a:off x="10375472" y="1754243"/>
              <a:ext cx="1281229"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Rammer for ekstrautstyr</a:t>
              </a:r>
              <a:endParaRPr lang="nb-NO" sz="1400" b="1" i="0" u="none" strike="noStrike" cap="none" dirty="0">
                <a:solidFill>
                  <a:srgbClr val="000000"/>
                </a:solidFill>
                <a:latin typeface="Arial"/>
                <a:ea typeface="Arial"/>
                <a:cs typeface="Arial"/>
                <a:sym typeface="Arial"/>
              </a:endParaRPr>
            </a:p>
          </p:txBody>
        </p:sp>
        <p:pic>
          <p:nvPicPr>
            <p:cNvPr id="26" name="Google Shape;325;g155717d6910_1_0">
              <a:extLst>
                <a:ext uri="{FF2B5EF4-FFF2-40B4-BE49-F238E27FC236}">
                  <a16:creationId xmlns:a16="http://schemas.microsoft.com/office/drawing/2014/main" id="{A542A9A8-85F7-F178-E244-3214EC37A60F}"/>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907868" y="1347922"/>
              <a:ext cx="190500" cy="457200"/>
            </a:xfrm>
            <a:prstGeom prst="rect">
              <a:avLst/>
            </a:prstGeom>
            <a:noFill/>
            <a:ln>
              <a:noFill/>
            </a:ln>
          </p:spPr>
        </p:pic>
      </p:grpSp>
    </p:spTree>
    <p:extLst>
      <p:ext uri="{BB962C8B-B14F-4D97-AF65-F5344CB8AC3E}">
        <p14:creationId xmlns:p14="http://schemas.microsoft.com/office/powerpoint/2010/main" val="2284609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par>
                                <p:cTn id="8" presetID="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52"/>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dirty="0"/>
              <a:t>Lag ekstrautstyr til </a:t>
            </a:r>
            <a:r>
              <a:rPr lang="nb-NO" dirty="0" err="1"/>
              <a:t>robotene</a:t>
            </a:r>
            <a:endParaRPr lang="nb-NO" dirty="0">
              <a:solidFill>
                <a:srgbClr val="C00000"/>
              </a:solidFill>
            </a:endParaRPr>
          </a:p>
        </p:txBody>
      </p:sp>
      <p:grpSp>
        <p:nvGrpSpPr>
          <p:cNvPr id="404" name="Google Shape;404;p52" descr="Tre roboter med ulikt ekstrautstyr."/>
          <p:cNvGrpSpPr/>
          <p:nvPr/>
        </p:nvGrpSpPr>
        <p:grpSpPr>
          <a:xfrm>
            <a:off x="838200" y="3056132"/>
            <a:ext cx="9333925" cy="2612210"/>
            <a:chOff x="338558" y="1924148"/>
            <a:chExt cx="11316363" cy="3167019"/>
          </a:xfrm>
        </p:grpSpPr>
        <p:pic>
          <p:nvPicPr>
            <p:cNvPr id="405" name="Google Shape;405;p52" descr="Et bilde som inneholder innendørs&#10;&#10;Automatisk generert beskrivelse"/>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757905" y="1924148"/>
              <a:ext cx="3897016" cy="3167019"/>
            </a:xfrm>
            <a:prstGeom prst="rect">
              <a:avLst/>
            </a:prstGeom>
            <a:noFill/>
            <a:ln>
              <a:noFill/>
            </a:ln>
          </p:spPr>
        </p:pic>
        <p:pic>
          <p:nvPicPr>
            <p:cNvPr id="406" name="Google Shape;406;p52" descr="Et bilde som inneholder leke&#10;&#10;Automatisk generert beskrivelse"/>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144410" y="1924148"/>
              <a:ext cx="3613495" cy="3167019"/>
            </a:xfrm>
            <a:prstGeom prst="rect">
              <a:avLst/>
            </a:prstGeom>
            <a:noFill/>
            <a:ln>
              <a:noFill/>
            </a:ln>
          </p:spPr>
        </p:pic>
        <p:pic>
          <p:nvPicPr>
            <p:cNvPr id="407" name="Google Shape;407;p52" descr="Et bilde som inneholder innendørs&#10;&#10;Automatisk generert beskrivelse"/>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338558" y="1924148"/>
              <a:ext cx="3805852" cy="3167019"/>
            </a:xfrm>
            <a:prstGeom prst="rect">
              <a:avLst/>
            </a:prstGeom>
            <a:noFill/>
            <a:ln>
              <a:noFill/>
            </a:ln>
          </p:spPr>
        </p:pic>
      </p:grpSp>
      <p:grpSp>
        <p:nvGrpSpPr>
          <p:cNvPr id="2" name="Gruppe 1">
            <a:extLst>
              <a:ext uri="{FF2B5EF4-FFF2-40B4-BE49-F238E27FC236}">
                <a16:creationId xmlns:a16="http://schemas.microsoft.com/office/drawing/2014/main" id="{00885D0B-989F-C81E-2BAC-2DBB415B5A02}"/>
              </a:ext>
              <a:ext uri="{C183D7F6-B498-43B3-948B-1728B52AA6E4}">
                <adec:decorative xmlns:adec="http://schemas.microsoft.com/office/drawing/2017/decorative" val="1"/>
              </a:ext>
            </a:extLst>
          </p:cNvPr>
          <p:cNvGrpSpPr/>
          <p:nvPr/>
        </p:nvGrpSpPr>
        <p:grpSpPr>
          <a:xfrm>
            <a:off x="9666204" y="658179"/>
            <a:ext cx="1593542" cy="2311512"/>
            <a:chOff x="9666204" y="658179"/>
            <a:chExt cx="1593542" cy="2311512"/>
          </a:xfrm>
        </p:grpSpPr>
        <p:pic>
          <p:nvPicPr>
            <p:cNvPr id="3" name="Google Shape;300;p28">
              <a:extLst>
                <a:ext uri="{FF2B5EF4-FFF2-40B4-BE49-F238E27FC236}">
                  <a16:creationId xmlns:a16="http://schemas.microsoft.com/office/drawing/2014/main" id="{7DE2AAC0-1067-701F-ED91-11EBA6739164}"/>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9666204" y="658179"/>
              <a:ext cx="1473200" cy="863600"/>
            </a:xfrm>
            <a:prstGeom prst="rect">
              <a:avLst/>
            </a:prstGeom>
            <a:noFill/>
            <a:ln>
              <a:noFill/>
            </a:ln>
          </p:spPr>
        </p:pic>
        <p:pic>
          <p:nvPicPr>
            <p:cNvPr id="4" name="Google Shape;301;p28">
              <a:extLst>
                <a:ext uri="{FF2B5EF4-FFF2-40B4-BE49-F238E27FC236}">
                  <a16:creationId xmlns:a16="http://schemas.microsoft.com/office/drawing/2014/main" id="{69305BAB-096E-9345-EC8C-BBECAD78A74D}"/>
                </a:ext>
                <a:ext uri="{C183D7F6-B498-43B3-948B-1728B52AA6E4}">
                  <adec:decorative xmlns:adec="http://schemas.microsoft.com/office/drawing/2017/decorative" val="1"/>
                </a:ext>
              </a:extLst>
            </p:cNvPr>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rot="5400000">
              <a:off x="9880821" y="1667941"/>
              <a:ext cx="1219200" cy="1384300"/>
            </a:xfrm>
            <a:prstGeom prst="rect">
              <a:avLst/>
            </a:prstGeom>
            <a:noFill/>
            <a:ln>
              <a:noFill/>
            </a:ln>
          </p:spPr>
        </p:pic>
        <p:pic>
          <p:nvPicPr>
            <p:cNvPr id="5" name="Google Shape;302;p28">
              <a:extLst>
                <a:ext uri="{FF2B5EF4-FFF2-40B4-BE49-F238E27FC236}">
                  <a16:creationId xmlns:a16="http://schemas.microsoft.com/office/drawing/2014/main" id="{61653B8B-9556-37D0-5D97-2CFA6974847C}"/>
                </a:ext>
                <a:ext uri="{C183D7F6-B498-43B3-948B-1728B52AA6E4}">
                  <adec:decorative xmlns:adec="http://schemas.microsoft.com/office/drawing/2017/decorative" val="1"/>
                </a:ext>
              </a:extLst>
            </p:cNvPr>
            <p:cNvPicPr preferRelativeResize="0"/>
            <p:nvPr/>
          </p:nvPicPr>
          <p:blipFill rotWithShape="1">
            <a:blip r:embed="rId8"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sp>
          <p:nvSpPr>
            <p:cNvPr id="6" name="Google Shape;303;p28">
              <a:extLst>
                <a:ext uri="{FF2B5EF4-FFF2-40B4-BE49-F238E27FC236}">
                  <a16:creationId xmlns:a16="http://schemas.microsoft.com/office/drawing/2014/main" id="{26A825E6-02EE-E15C-890D-15F363DEA8DE}"/>
                </a:ext>
                <a:ext uri="{C183D7F6-B498-43B3-948B-1728B52AA6E4}">
                  <adec:decorative xmlns:adec="http://schemas.microsoft.com/office/drawing/2017/decorative" val="1"/>
                </a:ext>
              </a:extLst>
            </p:cNvPr>
            <p:cNvSpPr txBox="1"/>
            <p:nvPr/>
          </p:nvSpPr>
          <p:spPr>
            <a:xfrm>
              <a:off x="9704829" y="2031341"/>
              <a:ext cx="1554917"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Bygging av ekstrautstyr</a:t>
              </a:r>
              <a:endParaRPr lang="nb-NO" sz="1400" b="1" i="0" u="none" strike="noStrike" cap="none" dirty="0">
                <a:solidFill>
                  <a:srgbClr val="000000"/>
                </a:solidFill>
                <a:latin typeface="Arial"/>
                <a:ea typeface="Arial"/>
                <a:cs typeface="Arial"/>
                <a:sym typeface="Arial"/>
              </a:endParaRPr>
            </a:p>
          </p:txBody>
        </p:sp>
        <p:sp>
          <p:nvSpPr>
            <p:cNvPr id="7" name="Google Shape;304;p28">
              <a:extLst>
                <a:ext uri="{FF2B5EF4-FFF2-40B4-BE49-F238E27FC236}">
                  <a16:creationId xmlns:a16="http://schemas.microsoft.com/office/drawing/2014/main" id="{44E56F9F-7F3F-8343-4AB7-D75763DB3790}"/>
                </a:ext>
                <a:ext uri="{C183D7F6-B498-43B3-948B-1728B52AA6E4}">
                  <adec:decorative xmlns:adec="http://schemas.microsoft.com/office/drawing/2017/decorative" val="1"/>
                </a:ext>
              </a:extLst>
            </p:cNvPr>
            <p:cNvSpPr txBox="1"/>
            <p:nvPr/>
          </p:nvSpPr>
          <p:spPr>
            <a:xfrm>
              <a:off x="9666204" y="864974"/>
              <a:ext cx="14732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7</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dirty="0"/>
              <a:t>Vi spiller robotball – runde 1</a:t>
            </a:r>
          </a:p>
        </p:txBody>
      </p:sp>
      <p:pic>
        <p:nvPicPr>
          <p:cNvPr id="419" name="Google Shape;419;p54">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541247" y="1222409"/>
            <a:ext cx="5109506" cy="5109506"/>
          </a:xfrm>
          <a:prstGeom prst="rect">
            <a:avLst/>
          </a:prstGeom>
          <a:noFill/>
          <a:ln>
            <a:noFill/>
          </a:ln>
        </p:spPr>
      </p:pic>
      <p:grpSp>
        <p:nvGrpSpPr>
          <p:cNvPr id="10" name="Gruppe 9">
            <a:extLst>
              <a:ext uri="{FF2B5EF4-FFF2-40B4-BE49-F238E27FC236}">
                <a16:creationId xmlns:a16="http://schemas.microsoft.com/office/drawing/2014/main" id="{D89FEE4C-A2AE-98CB-34EB-D3E70D8777F2}"/>
              </a:ext>
              <a:ext uri="{C183D7F6-B498-43B3-948B-1728B52AA6E4}">
                <adec:decorative xmlns:adec="http://schemas.microsoft.com/office/drawing/2017/decorative" val="1"/>
              </a:ext>
            </a:extLst>
          </p:cNvPr>
          <p:cNvGrpSpPr/>
          <p:nvPr/>
        </p:nvGrpSpPr>
        <p:grpSpPr>
          <a:xfrm>
            <a:off x="9666204" y="658179"/>
            <a:ext cx="1593542" cy="2173921"/>
            <a:chOff x="9666204" y="658179"/>
            <a:chExt cx="1593542" cy="2173921"/>
          </a:xfrm>
        </p:grpSpPr>
        <p:pic>
          <p:nvPicPr>
            <p:cNvPr id="9" name="Google Shape;201;p24">
              <a:extLst>
                <a:ext uri="{FF2B5EF4-FFF2-40B4-BE49-F238E27FC236}">
                  <a16:creationId xmlns:a16="http://schemas.microsoft.com/office/drawing/2014/main" id="{ED6CCA0C-9075-42A8-EB4C-0C645F3BBFE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898087" y="1661364"/>
              <a:ext cx="1168400" cy="1170736"/>
            </a:xfrm>
            <a:prstGeom prst="rect">
              <a:avLst/>
            </a:prstGeom>
            <a:noFill/>
            <a:ln>
              <a:noFill/>
            </a:ln>
          </p:spPr>
        </p:pic>
        <p:grpSp>
          <p:nvGrpSpPr>
            <p:cNvPr id="3" name="Gruppe 2">
              <a:extLst>
                <a:ext uri="{FF2B5EF4-FFF2-40B4-BE49-F238E27FC236}">
                  <a16:creationId xmlns:a16="http://schemas.microsoft.com/office/drawing/2014/main" id="{F214A6D4-3400-4B7F-9E4D-C5E643A18BA6}"/>
                </a:ext>
              </a:extLst>
            </p:cNvPr>
            <p:cNvGrpSpPr/>
            <p:nvPr/>
          </p:nvGrpSpPr>
          <p:grpSpPr>
            <a:xfrm>
              <a:off x="9666204" y="658179"/>
              <a:ext cx="1593542" cy="2081008"/>
              <a:chOff x="9666204" y="658179"/>
              <a:chExt cx="1593542" cy="2081008"/>
            </a:xfrm>
          </p:grpSpPr>
          <p:pic>
            <p:nvPicPr>
              <p:cNvPr id="4" name="Google Shape;300;p28">
                <a:extLst>
                  <a:ext uri="{FF2B5EF4-FFF2-40B4-BE49-F238E27FC236}">
                    <a16:creationId xmlns:a16="http://schemas.microsoft.com/office/drawing/2014/main" id="{4A33AAF8-985C-48C5-651B-B2F7AE28472F}"/>
                  </a:ext>
                  <a:ext uri="{C183D7F6-B498-43B3-948B-1728B52AA6E4}">
                    <adec:decorative xmlns:adec="http://schemas.microsoft.com/office/drawing/2017/decorative" val="1"/>
                  </a:ext>
                </a:extLst>
              </p:cNvPr>
              <p:cNvPicPr preferRelativeResize="0"/>
              <p:nvPr/>
            </p:nvPicPr>
            <p:blipFill rotWithShape="1">
              <a:blip r:embed="rId5"/>
              <a:srcRect/>
              <a:stretch/>
            </p:blipFill>
            <p:spPr>
              <a:xfrm>
                <a:off x="9719887" y="658179"/>
                <a:ext cx="1365834" cy="863600"/>
              </a:xfrm>
              <a:prstGeom prst="rect">
                <a:avLst/>
              </a:prstGeom>
              <a:noFill/>
              <a:ln>
                <a:noFill/>
              </a:ln>
            </p:spPr>
          </p:pic>
          <p:pic>
            <p:nvPicPr>
              <p:cNvPr id="6" name="Google Shape;302;p28">
                <a:extLst>
                  <a:ext uri="{FF2B5EF4-FFF2-40B4-BE49-F238E27FC236}">
                    <a16:creationId xmlns:a16="http://schemas.microsoft.com/office/drawing/2014/main" id="{0E2171F5-4CC7-BFA3-9728-9D19ADE9ABBF}"/>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sp>
            <p:nvSpPr>
              <p:cNvPr id="7" name="Google Shape;303;p28">
                <a:extLst>
                  <a:ext uri="{FF2B5EF4-FFF2-40B4-BE49-F238E27FC236}">
                    <a16:creationId xmlns:a16="http://schemas.microsoft.com/office/drawing/2014/main" id="{B88142EF-DE30-F776-65F9-05C5CD1F86F1}"/>
                  </a:ext>
                  <a:ext uri="{C183D7F6-B498-43B3-948B-1728B52AA6E4}">
                    <adec:decorative xmlns:adec="http://schemas.microsoft.com/office/drawing/2017/decorative" val="1"/>
                  </a:ext>
                </a:extLst>
              </p:cNvPr>
              <p:cNvSpPr txBox="1"/>
              <p:nvPr/>
            </p:nvSpPr>
            <p:spPr>
              <a:xfrm>
                <a:off x="9704829" y="2031341"/>
                <a:ext cx="1554917"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Spille </a:t>
                </a:r>
                <a:br>
                  <a:rPr lang="nb-NO" sz="2000" b="1" i="0" u="none" strike="noStrike" cap="none" dirty="0">
                    <a:solidFill>
                      <a:srgbClr val="000000"/>
                    </a:solidFill>
                    <a:latin typeface="Amatic SC"/>
                    <a:ea typeface="Amatic SC"/>
                    <a:cs typeface="Amatic SC"/>
                    <a:sym typeface="Amatic SC"/>
                  </a:rPr>
                </a:br>
                <a:r>
                  <a:rPr lang="nb-NO" sz="2000" b="1" i="0" u="none" strike="noStrike" cap="none" dirty="0">
                    <a:solidFill>
                      <a:srgbClr val="000000"/>
                    </a:solidFill>
                    <a:latin typeface="Amatic SC"/>
                    <a:ea typeface="Amatic SC"/>
                    <a:cs typeface="Amatic SC"/>
                    <a:sym typeface="Amatic SC"/>
                  </a:rPr>
                  <a:t>robotball</a:t>
                </a:r>
                <a:endParaRPr lang="nb-NO" sz="1400" b="1" i="0" u="none" strike="noStrike" cap="none" dirty="0">
                  <a:solidFill>
                    <a:srgbClr val="000000"/>
                  </a:solidFill>
                  <a:latin typeface="Arial"/>
                  <a:ea typeface="Arial"/>
                  <a:cs typeface="Arial"/>
                  <a:sym typeface="Arial"/>
                </a:endParaRPr>
              </a:p>
            </p:txBody>
          </p:sp>
          <p:sp>
            <p:nvSpPr>
              <p:cNvPr id="8" name="Google Shape;304;p28">
                <a:extLst>
                  <a:ext uri="{FF2B5EF4-FFF2-40B4-BE49-F238E27FC236}">
                    <a16:creationId xmlns:a16="http://schemas.microsoft.com/office/drawing/2014/main" id="{A3F3CD65-BFB9-C992-341E-59D90BA796F2}"/>
                  </a:ext>
                  <a:ext uri="{C183D7F6-B498-43B3-948B-1728B52AA6E4}">
                    <adec:decorative xmlns:adec="http://schemas.microsoft.com/office/drawing/2017/decorative" val="1"/>
                  </a:ext>
                </a:extLst>
              </p:cNvPr>
              <p:cNvSpPr txBox="1"/>
              <p:nvPr/>
            </p:nvSpPr>
            <p:spPr>
              <a:xfrm>
                <a:off x="9666204" y="864974"/>
                <a:ext cx="1473200"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i="0" u="none" strike="noStrike" cap="none" dirty="0">
                    <a:solidFill>
                      <a:srgbClr val="000000"/>
                    </a:solidFill>
                    <a:latin typeface="Segoe Print" panose="02000800000000000000" pitchFamily="2" charset="0"/>
                    <a:ea typeface="Quattrocento Sans"/>
                    <a:cs typeface="Quattrocento Sans"/>
                    <a:sym typeface="Quattrocento Sans"/>
                  </a:rPr>
                  <a:t>8</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dirty="0"/>
              <a:t>Forbedre </a:t>
            </a:r>
            <a:r>
              <a:rPr lang="nb-NO" dirty="0" err="1"/>
              <a:t>robotene</a:t>
            </a:r>
            <a:endParaRPr lang="nb-NO" dirty="0"/>
          </a:p>
        </p:txBody>
      </p:sp>
      <p:pic>
        <p:nvPicPr>
          <p:cNvPr id="419" name="Google Shape;419;p54">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541247" y="1222409"/>
            <a:ext cx="5109506" cy="5109506"/>
          </a:xfrm>
          <a:prstGeom prst="rect">
            <a:avLst/>
          </a:prstGeom>
          <a:noFill/>
          <a:ln>
            <a:noFill/>
          </a:ln>
        </p:spPr>
      </p:pic>
      <p:grpSp>
        <p:nvGrpSpPr>
          <p:cNvPr id="10" name="Gruppe 9">
            <a:extLst>
              <a:ext uri="{FF2B5EF4-FFF2-40B4-BE49-F238E27FC236}">
                <a16:creationId xmlns:a16="http://schemas.microsoft.com/office/drawing/2014/main" id="{D89FEE4C-A2AE-98CB-34EB-D3E70D8777F2}"/>
              </a:ext>
              <a:ext uri="{C183D7F6-B498-43B3-948B-1728B52AA6E4}">
                <adec:decorative xmlns:adec="http://schemas.microsoft.com/office/drawing/2017/decorative" val="1"/>
              </a:ext>
            </a:extLst>
          </p:cNvPr>
          <p:cNvGrpSpPr/>
          <p:nvPr/>
        </p:nvGrpSpPr>
        <p:grpSpPr>
          <a:xfrm>
            <a:off x="9666204" y="658179"/>
            <a:ext cx="1473200" cy="2173921"/>
            <a:chOff x="9666204" y="658179"/>
            <a:chExt cx="1473200" cy="2173921"/>
          </a:xfrm>
        </p:grpSpPr>
        <p:pic>
          <p:nvPicPr>
            <p:cNvPr id="9" name="Google Shape;201;p24">
              <a:extLst>
                <a:ext uri="{FF2B5EF4-FFF2-40B4-BE49-F238E27FC236}">
                  <a16:creationId xmlns:a16="http://schemas.microsoft.com/office/drawing/2014/main" id="{ED6CCA0C-9075-42A8-EB4C-0C645F3BBFE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898087" y="1661364"/>
              <a:ext cx="1168400" cy="1170736"/>
            </a:xfrm>
            <a:prstGeom prst="rect">
              <a:avLst/>
            </a:prstGeom>
            <a:noFill/>
            <a:ln>
              <a:noFill/>
            </a:ln>
          </p:spPr>
        </p:pic>
        <p:grpSp>
          <p:nvGrpSpPr>
            <p:cNvPr id="3" name="Gruppe 2">
              <a:extLst>
                <a:ext uri="{FF2B5EF4-FFF2-40B4-BE49-F238E27FC236}">
                  <a16:creationId xmlns:a16="http://schemas.microsoft.com/office/drawing/2014/main" id="{F214A6D4-3400-4B7F-9E4D-C5E643A18BA6}"/>
                </a:ext>
              </a:extLst>
            </p:cNvPr>
            <p:cNvGrpSpPr/>
            <p:nvPr/>
          </p:nvGrpSpPr>
          <p:grpSpPr>
            <a:xfrm>
              <a:off x="9666204" y="658179"/>
              <a:ext cx="1473200" cy="1994567"/>
              <a:chOff x="9666204" y="658179"/>
              <a:chExt cx="1473200" cy="1994567"/>
            </a:xfrm>
          </p:grpSpPr>
          <p:pic>
            <p:nvPicPr>
              <p:cNvPr id="4" name="Google Shape;300;p28">
                <a:extLst>
                  <a:ext uri="{FF2B5EF4-FFF2-40B4-BE49-F238E27FC236}">
                    <a16:creationId xmlns:a16="http://schemas.microsoft.com/office/drawing/2014/main" id="{4A33AAF8-985C-48C5-651B-B2F7AE28472F}"/>
                  </a:ext>
                  <a:ext uri="{C183D7F6-B498-43B3-948B-1728B52AA6E4}">
                    <adec:decorative xmlns:adec="http://schemas.microsoft.com/office/drawing/2017/decorative" val="1"/>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9666204" y="658179"/>
                <a:ext cx="1473200" cy="863600"/>
              </a:xfrm>
              <a:prstGeom prst="rect">
                <a:avLst/>
              </a:prstGeom>
              <a:noFill/>
              <a:ln>
                <a:noFill/>
              </a:ln>
            </p:spPr>
          </p:pic>
          <p:pic>
            <p:nvPicPr>
              <p:cNvPr id="6" name="Google Shape;302;p28">
                <a:extLst>
                  <a:ext uri="{FF2B5EF4-FFF2-40B4-BE49-F238E27FC236}">
                    <a16:creationId xmlns:a16="http://schemas.microsoft.com/office/drawing/2014/main" id="{0E2171F5-4CC7-BFA3-9728-9D19ADE9ABBF}"/>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sp>
            <p:nvSpPr>
              <p:cNvPr id="7" name="Google Shape;303;p28">
                <a:extLst>
                  <a:ext uri="{FF2B5EF4-FFF2-40B4-BE49-F238E27FC236}">
                    <a16:creationId xmlns:a16="http://schemas.microsoft.com/office/drawing/2014/main" id="{B88142EF-DE30-F776-65F9-05C5CD1F86F1}"/>
                  </a:ext>
                  <a:ext uri="{C183D7F6-B498-43B3-948B-1728B52AA6E4}">
                    <adec:decorative xmlns:adec="http://schemas.microsoft.com/office/drawing/2017/decorative" val="1"/>
                  </a:ext>
                </a:extLst>
              </p:cNvPr>
              <p:cNvSpPr txBox="1"/>
              <p:nvPr/>
            </p:nvSpPr>
            <p:spPr>
              <a:xfrm>
                <a:off x="9922730" y="1944900"/>
                <a:ext cx="977901"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kumimoji="0" lang="nb-NO" sz="2000" b="1" i="0" u="none" strike="noStrike" kern="0" cap="none" spc="0" normalizeH="0" baseline="0" dirty="0">
                    <a:ln>
                      <a:noFill/>
                    </a:ln>
                    <a:solidFill>
                      <a:srgbClr val="000000"/>
                    </a:solidFill>
                    <a:effectLst/>
                    <a:uLnTx/>
                    <a:uFillTx/>
                    <a:latin typeface="Amatic SC"/>
                    <a:ea typeface="Amatic SC"/>
                    <a:cs typeface="Amatic SC"/>
                    <a:sym typeface="Amatic SC"/>
                  </a:rPr>
                  <a:t>Forbedre </a:t>
                </a:r>
                <a:r>
                  <a:rPr kumimoji="0" lang="nb-NO" sz="2000" b="1" i="0" u="none" strike="noStrike" kern="0" cap="none" spc="0" normalizeH="0" baseline="0" dirty="0" err="1">
                    <a:ln>
                      <a:noFill/>
                    </a:ln>
                    <a:solidFill>
                      <a:srgbClr val="000000"/>
                    </a:solidFill>
                    <a:effectLst/>
                    <a:uLnTx/>
                    <a:uFillTx/>
                    <a:latin typeface="Amatic SC"/>
                    <a:ea typeface="Amatic SC"/>
                    <a:cs typeface="Amatic SC"/>
                    <a:sym typeface="Amatic SC"/>
                  </a:rPr>
                  <a:t>robotene</a:t>
                </a:r>
                <a:endParaRPr lang="nb-NO" sz="1400" b="1" i="0" u="none" strike="noStrike" cap="none" dirty="0">
                  <a:solidFill>
                    <a:srgbClr val="000000"/>
                  </a:solidFill>
                  <a:sym typeface="Arial"/>
                </a:endParaRPr>
              </a:p>
            </p:txBody>
          </p:sp>
          <p:sp>
            <p:nvSpPr>
              <p:cNvPr id="8" name="Google Shape;304;p28">
                <a:extLst>
                  <a:ext uri="{FF2B5EF4-FFF2-40B4-BE49-F238E27FC236}">
                    <a16:creationId xmlns:a16="http://schemas.microsoft.com/office/drawing/2014/main" id="{A3F3CD65-BFB9-C992-341E-59D90BA796F2}"/>
                  </a:ext>
                  <a:ext uri="{C183D7F6-B498-43B3-948B-1728B52AA6E4}">
                    <adec:decorative xmlns:adec="http://schemas.microsoft.com/office/drawing/2017/decorative" val="1"/>
                  </a:ext>
                </a:extLst>
              </p:cNvPr>
              <p:cNvSpPr txBox="1"/>
              <p:nvPr/>
            </p:nvSpPr>
            <p:spPr>
              <a:xfrm>
                <a:off x="9666204" y="864974"/>
                <a:ext cx="1473200"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dirty="0">
                    <a:latin typeface="Segoe Print" panose="02000800000000000000" pitchFamily="2" charset="0"/>
                    <a:ea typeface="Quattrocento Sans"/>
                    <a:cs typeface="Quattrocento Sans"/>
                    <a:sym typeface="Quattrocento Sans"/>
                  </a:rPr>
                  <a:t>9</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grpSp>
      <p:sp>
        <p:nvSpPr>
          <p:cNvPr id="2" name="Google Shape;139;gcde3d214c2_0_2">
            <a:extLst>
              <a:ext uri="{FF2B5EF4-FFF2-40B4-BE49-F238E27FC236}">
                <a16:creationId xmlns:a16="http://schemas.microsoft.com/office/drawing/2014/main" id="{D76D7591-FDAE-8578-B939-6DD6A336B063}"/>
              </a:ext>
              <a:ext uri="{C183D7F6-B498-43B3-948B-1728B52AA6E4}">
                <adec:decorative xmlns:adec="http://schemas.microsoft.com/office/drawing/2017/decorative" val="0"/>
              </a:ext>
            </a:extLst>
          </p:cNvPr>
          <p:cNvSpPr/>
          <p:nvPr/>
        </p:nvSpPr>
        <p:spPr>
          <a:xfrm>
            <a:off x="724829" y="1944900"/>
            <a:ext cx="2650562" cy="1484100"/>
          </a:xfrm>
          <a:prstGeom prst="wedgeRoundRectCallout">
            <a:avLst>
              <a:gd name="adj1" fmla="val 88756"/>
              <a:gd name="adj2" fmla="val 25732"/>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800" b="0" i="0" u="none" strike="noStrike" cap="none" dirty="0">
                <a:solidFill>
                  <a:schemeClr val="lt1"/>
                </a:solidFill>
                <a:latin typeface="Century Gothic" panose="020B0502020202020204" pitchFamily="34" charset="0"/>
                <a:sym typeface="Arial"/>
              </a:rPr>
              <a:t>Teknologi videreutvikles og forbedres basert på erfaring og testing.</a:t>
            </a:r>
          </a:p>
        </p:txBody>
      </p:sp>
      <p:sp>
        <p:nvSpPr>
          <p:cNvPr id="5" name="Google Shape;139;gcde3d214c2_0_2">
            <a:extLst>
              <a:ext uri="{FF2B5EF4-FFF2-40B4-BE49-F238E27FC236}">
                <a16:creationId xmlns:a16="http://schemas.microsoft.com/office/drawing/2014/main" id="{AC203BE0-CBE5-CDB1-A3C6-4294678C7C4A}"/>
              </a:ext>
              <a:ext uri="{C183D7F6-B498-43B3-948B-1728B52AA6E4}">
                <adec:decorative xmlns:adec="http://schemas.microsoft.com/office/drawing/2017/decorative" val="0"/>
              </a:ext>
            </a:extLst>
          </p:cNvPr>
          <p:cNvSpPr/>
          <p:nvPr/>
        </p:nvSpPr>
        <p:spPr>
          <a:xfrm>
            <a:off x="724829" y="3684491"/>
            <a:ext cx="2650562" cy="1484100"/>
          </a:xfrm>
          <a:prstGeom prst="wedgeRoundRectCallout">
            <a:avLst>
              <a:gd name="adj1" fmla="val 79921"/>
              <a:gd name="adj2" fmla="val -68942"/>
              <a:gd name="adj3" fmla="val 16667"/>
            </a:avLst>
          </a:prstGeom>
          <a:solidFill>
            <a:srgbClr val="345262"/>
          </a:solidFill>
          <a:ln w="25400" cap="flat" cmpd="sng">
            <a:solidFill>
              <a:schemeClr val="bg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nb-NO" sz="1800" b="0" i="0" u="none" strike="noStrike" cap="none" dirty="0">
                <a:solidFill>
                  <a:schemeClr val="lt1"/>
                </a:solidFill>
                <a:latin typeface="Century Gothic" panose="020B0502020202020204" pitchFamily="34" charset="0"/>
                <a:sym typeface="Arial"/>
              </a:rPr>
              <a:t>Kan roboten deres forbedres til de neste kampene?</a:t>
            </a:r>
          </a:p>
        </p:txBody>
      </p:sp>
    </p:spTree>
    <p:extLst>
      <p:ext uri="{BB962C8B-B14F-4D97-AF65-F5344CB8AC3E}">
        <p14:creationId xmlns:p14="http://schemas.microsoft.com/office/powerpoint/2010/main" val="3775375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dirty="0"/>
              <a:t>Vi spiller robotball – runde 2</a:t>
            </a:r>
          </a:p>
        </p:txBody>
      </p:sp>
      <p:pic>
        <p:nvPicPr>
          <p:cNvPr id="419" name="Google Shape;419;p54">
            <a:extLs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541247" y="1222409"/>
            <a:ext cx="5109506" cy="5109506"/>
          </a:xfrm>
          <a:prstGeom prst="rect">
            <a:avLst/>
          </a:prstGeom>
          <a:noFill/>
          <a:ln>
            <a:noFill/>
          </a:ln>
        </p:spPr>
      </p:pic>
      <p:grpSp>
        <p:nvGrpSpPr>
          <p:cNvPr id="10" name="Gruppe 9">
            <a:extLst>
              <a:ext uri="{FF2B5EF4-FFF2-40B4-BE49-F238E27FC236}">
                <a16:creationId xmlns:a16="http://schemas.microsoft.com/office/drawing/2014/main" id="{D89FEE4C-A2AE-98CB-34EB-D3E70D8777F2}"/>
              </a:ext>
              <a:ext uri="{C183D7F6-B498-43B3-948B-1728B52AA6E4}">
                <adec:decorative xmlns:adec="http://schemas.microsoft.com/office/drawing/2017/decorative" val="1"/>
              </a:ext>
            </a:extLst>
          </p:cNvPr>
          <p:cNvGrpSpPr/>
          <p:nvPr/>
        </p:nvGrpSpPr>
        <p:grpSpPr>
          <a:xfrm>
            <a:off x="9666204" y="658179"/>
            <a:ext cx="1593542" cy="2173921"/>
            <a:chOff x="9666204" y="658179"/>
            <a:chExt cx="1593542" cy="2173921"/>
          </a:xfrm>
        </p:grpSpPr>
        <p:pic>
          <p:nvPicPr>
            <p:cNvPr id="9" name="Google Shape;201;p24">
              <a:extLst>
                <a:ext uri="{FF2B5EF4-FFF2-40B4-BE49-F238E27FC236}">
                  <a16:creationId xmlns:a16="http://schemas.microsoft.com/office/drawing/2014/main" id="{ED6CCA0C-9075-42A8-EB4C-0C645F3BBFE6}"/>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9898087" y="1661364"/>
              <a:ext cx="1168400" cy="1170736"/>
            </a:xfrm>
            <a:prstGeom prst="rect">
              <a:avLst/>
            </a:prstGeom>
            <a:noFill/>
            <a:ln>
              <a:noFill/>
            </a:ln>
          </p:spPr>
        </p:pic>
        <p:grpSp>
          <p:nvGrpSpPr>
            <p:cNvPr id="3" name="Gruppe 2">
              <a:extLst>
                <a:ext uri="{FF2B5EF4-FFF2-40B4-BE49-F238E27FC236}">
                  <a16:creationId xmlns:a16="http://schemas.microsoft.com/office/drawing/2014/main" id="{F214A6D4-3400-4B7F-9E4D-C5E643A18BA6}"/>
                </a:ext>
              </a:extLst>
            </p:cNvPr>
            <p:cNvGrpSpPr/>
            <p:nvPr/>
          </p:nvGrpSpPr>
          <p:grpSpPr>
            <a:xfrm>
              <a:off x="9666204" y="658179"/>
              <a:ext cx="1593542" cy="2081008"/>
              <a:chOff x="9666204" y="658179"/>
              <a:chExt cx="1593542" cy="2081008"/>
            </a:xfrm>
          </p:grpSpPr>
          <p:pic>
            <p:nvPicPr>
              <p:cNvPr id="4" name="Google Shape;300;p28">
                <a:extLst>
                  <a:ext uri="{FF2B5EF4-FFF2-40B4-BE49-F238E27FC236}">
                    <a16:creationId xmlns:a16="http://schemas.microsoft.com/office/drawing/2014/main" id="{4A33AAF8-985C-48C5-651B-B2F7AE28472F}"/>
                  </a:ext>
                  <a:ext uri="{C183D7F6-B498-43B3-948B-1728B52AA6E4}">
                    <adec:decorative xmlns:adec="http://schemas.microsoft.com/office/drawing/2017/decorative" val="1"/>
                  </a:ext>
                </a:extLst>
              </p:cNvPr>
              <p:cNvPicPr preferRelativeResize="0"/>
              <p:nvPr/>
            </p:nvPicPr>
            <p:blipFill rotWithShape="1">
              <a:blip r:embed="rId5"/>
              <a:srcRect/>
              <a:stretch/>
            </p:blipFill>
            <p:spPr>
              <a:xfrm>
                <a:off x="9719887" y="658179"/>
                <a:ext cx="1365834" cy="863600"/>
              </a:xfrm>
              <a:prstGeom prst="rect">
                <a:avLst/>
              </a:prstGeom>
              <a:noFill/>
              <a:ln>
                <a:noFill/>
              </a:ln>
            </p:spPr>
          </p:pic>
          <p:pic>
            <p:nvPicPr>
              <p:cNvPr id="6" name="Google Shape;302;p28">
                <a:extLst>
                  <a:ext uri="{FF2B5EF4-FFF2-40B4-BE49-F238E27FC236}">
                    <a16:creationId xmlns:a16="http://schemas.microsoft.com/office/drawing/2014/main" id="{0E2171F5-4CC7-BFA3-9728-9D19ADE9ABBF}"/>
                  </a:ext>
                  <a:ext uri="{C183D7F6-B498-43B3-948B-1728B52AA6E4}">
                    <adec:decorative xmlns:adec="http://schemas.microsoft.com/office/drawing/2017/decorative" val="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291788" y="1487700"/>
                <a:ext cx="190500" cy="457200"/>
              </a:xfrm>
              <a:prstGeom prst="rect">
                <a:avLst/>
              </a:prstGeom>
              <a:noFill/>
              <a:ln>
                <a:noFill/>
              </a:ln>
            </p:spPr>
          </p:pic>
          <p:sp>
            <p:nvSpPr>
              <p:cNvPr id="7" name="Google Shape;303;p28">
                <a:extLst>
                  <a:ext uri="{FF2B5EF4-FFF2-40B4-BE49-F238E27FC236}">
                    <a16:creationId xmlns:a16="http://schemas.microsoft.com/office/drawing/2014/main" id="{B88142EF-DE30-F776-65F9-05C5CD1F86F1}"/>
                  </a:ext>
                  <a:ext uri="{C183D7F6-B498-43B3-948B-1728B52AA6E4}">
                    <adec:decorative xmlns:adec="http://schemas.microsoft.com/office/drawing/2017/decorative" val="1"/>
                  </a:ext>
                </a:extLst>
              </p:cNvPr>
              <p:cNvSpPr txBox="1"/>
              <p:nvPr/>
            </p:nvSpPr>
            <p:spPr>
              <a:xfrm>
                <a:off x="9704829" y="2031341"/>
                <a:ext cx="1554917" cy="70784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Spille </a:t>
                </a:r>
                <a:br>
                  <a:rPr lang="nb-NO" sz="2000" b="1" i="0" u="none" strike="noStrike" cap="none" dirty="0">
                    <a:solidFill>
                      <a:srgbClr val="000000"/>
                    </a:solidFill>
                    <a:latin typeface="Amatic SC"/>
                    <a:ea typeface="Amatic SC"/>
                    <a:cs typeface="Amatic SC"/>
                    <a:sym typeface="Amatic SC"/>
                  </a:rPr>
                </a:br>
                <a:r>
                  <a:rPr lang="nb-NO" sz="2000" b="1" i="0" u="none" strike="noStrike" cap="none" dirty="0">
                    <a:solidFill>
                      <a:srgbClr val="000000"/>
                    </a:solidFill>
                    <a:latin typeface="Amatic SC"/>
                    <a:ea typeface="Amatic SC"/>
                    <a:cs typeface="Amatic SC"/>
                    <a:sym typeface="Amatic SC"/>
                  </a:rPr>
                  <a:t>robotball</a:t>
                </a:r>
                <a:endParaRPr lang="nb-NO" sz="1400" b="1" i="0" u="none" strike="noStrike" cap="none" dirty="0">
                  <a:solidFill>
                    <a:srgbClr val="000000"/>
                  </a:solidFill>
                  <a:latin typeface="Arial"/>
                  <a:ea typeface="Arial"/>
                  <a:cs typeface="Arial"/>
                  <a:sym typeface="Arial"/>
                </a:endParaRPr>
              </a:p>
            </p:txBody>
          </p:sp>
          <p:sp>
            <p:nvSpPr>
              <p:cNvPr id="8" name="Google Shape;304;p28">
                <a:extLst>
                  <a:ext uri="{FF2B5EF4-FFF2-40B4-BE49-F238E27FC236}">
                    <a16:creationId xmlns:a16="http://schemas.microsoft.com/office/drawing/2014/main" id="{A3F3CD65-BFB9-C992-341E-59D90BA796F2}"/>
                  </a:ext>
                  <a:ext uri="{C183D7F6-B498-43B3-948B-1728B52AA6E4}">
                    <adec:decorative xmlns:adec="http://schemas.microsoft.com/office/drawing/2017/decorative" val="1"/>
                  </a:ext>
                </a:extLst>
              </p:cNvPr>
              <p:cNvSpPr txBox="1"/>
              <p:nvPr/>
            </p:nvSpPr>
            <p:spPr>
              <a:xfrm>
                <a:off x="9666204" y="864974"/>
                <a:ext cx="1473200"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nb-NO" sz="2400" b="1" dirty="0">
                    <a:latin typeface="Segoe Print" panose="02000800000000000000" pitchFamily="2" charset="0"/>
                    <a:ea typeface="Quattrocento Sans"/>
                    <a:cs typeface="Quattrocento Sans"/>
                    <a:sym typeface="Quattrocento Sans"/>
                  </a:rPr>
                  <a:t>10</a:t>
                </a:r>
                <a:endParaRPr lang="nb-NO" sz="1400"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grpSp>
    </p:spTree>
    <p:extLst>
      <p:ext uri="{BB962C8B-B14F-4D97-AF65-F5344CB8AC3E}">
        <p14:creationId xmlns:p14="http://schemas.microsoft.com/office/powerpoint/2010/main" val="3645771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7"/>
        <p:cNvGrpSpPr/>
        <p:nvPr/>
      </p:nvGrpSpPr>
      <p:grpSpPr>
        <a:xfrm>
          <a:off x="0" y="0"/>
          <a:ext cx="0" cy="0"/>
          <a:chOff x="0" y="0"/>
          <a:chExt cx="0" cy="0"/>
        </a:xfrm>
      </p:grpSpPr>
      <p:sp>
        <p:nvSpPr>
          <p:cNvPr id="418" name="Google Shape;418;p54"/>
          <p:cNvSpPr txBox="1">
            <a:spLocks noGrp="1"/>
          </p:cNvSpPr>
          <p:nvPr>
            <p:ph type="title"/>
          </p:nvPr>
        </p:nvSpPr>
        <p:spPr>
          <a:prstGeom prst="rect">
            <a:avLst/>
          </a:prstGeom>
          <a:solidFill>
            <a:schemeClr val="lt1"/>
          </a:solidFill>
          <a:ln w="19050" cap="flat" cmpd="sng">
            <a:solidFill>
              <a:schemeClr val="dk1"/>
            </a:solidFill>
            <a:prstDash val="solid"/>
            <a:round/>
            <a:headEnd type="none" w="sm" len="sm"/>
            <a:tailEnd type="none" w="sm" len="sm"/>
          </a:ln>
          <a:effectLst>
            <a:outerShdw dist="76200" dir="2700000" algn="tl" rotWithShape="0">
              <a:srgbClr val="000000"/>
            </a:outerShdw>
          </a:effectLst>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1800"/>
              <a:buNone/>
            </a:pPr>
            <a:r>
              <a:rPr lang="nb-NO" dirty="0">
                <a:latin typeface="Century Gothic" panose="020B0502020202020204" pitchFamily="34" charset="0"/>
              </a:rPr>
              <a:t>Demonter og rydd</a:t>
            </a:r>
          </a:p>
        </p:txBody>
      </p:sp>
      <p:sp>
        <p:nvSpPr>
          <p:cNvPr id="2" name="Plassholder for tekst 1">
            <a:extLst>
              <a:ext uri="{FF2B5EF4-FFF2-40B4-BE49-F238E27FC236}">
                <a16:creationId xmlns:a16="http://schemas.microsoft.com/office/drawing/2014/main" id="{48413713-997E-0D26-11DE-3DD0CD7BCBBD}"/>
              </a:ext>
            </a:extLst>
          </p:cNvPr>
          <p:cNvSpPr>
            <a:spLocks noGrp="1"/>
          </p:cNvSpPr>
          <p:nvPr>
            <p:ph type="body" idx="1"/>
          </p:nvPr>
        </p:nvSpPr>
        <p:spPr>
          <a:xfrm>
            <a:off x="838200" y="1825625"/>
            <a:ext cx="10515600" cy="1318190"/>
          </a:xfrm>
        </p:spPr>
        <p:txBody>
          <a:bodyPr>
            <a:normAutofit/>
          </a:bodyPr>
          <a:lstStyle/>
          <a:p>
            <a:r>
              <a:rPr lang="nb-NO" sz="2200" dirty="0">
                <a:latin typeface="Century Gothic" panose="020B0502020202020204" pitchFamily="34" charset="0"/>
              </a:rPr>
              <a:t>Ta delene til roboten fra hverandre.</a:t>
            </a:r>
          </a:p>
          <a:p>
            <a:r>
              <a:rPr lang="nb-NO" sz="2200" dirty="0">
                <a:latin typeface="Century Gothic" panose="020B0502020202020204" pitchFamily="34" charset="0"/>
              </a:rPr>
              <a:t>Sorter til gjenbruk det som er brukende.</a:t>
            </a:r>
          </a:p>
          <a:p>
            <a:endParaRPr lang="nb-NO" sz="2200" dirty="0">
              <a:latin typeface="Century Gothic" panose="020B0502020202020204" pitchFamily="34" charset="0"/>
            </a:endParaRPr>
          </a:p>
        </p:txBody>
      </p:sp>
      <p:grpSp>
        <p:nvGrpSpPr>
          <p:cNvPr id="3" name="Gruppe 2">
            <a:extLst>
              <a:ext uri="{FF2B5EF4-FFF2-40B4-BE49-F238E27FC236}">
                <a16:creationId xmlns:a16="http://schemas.microsoft.com/office/drawing/2014/main" id="{1CFD0024-EA9E-88B9-0586-B4851AD5A37A}"/>
              </a:ext>
              <a:ext uri="{C183D7F6-B498-43B3-948B-1728B52AA6E4}">
                <adec:decorative xmlns:adec="http://schemas.microsoft.com/office/drawing/2017/decorative" val="1"/>
              </a:ext>
            </a:extLst>
          </p:cNvPr>
          <p:cNvGrpSpPr/>
          <p:nvPr/>
        </p:nvGrpSpPr>
        <p:grpSpPr>
          <a:xfrm>
            <a:off x="10253620" y="804174"/>
            <a:ext cx="1265210" cy="1702141"/>
            <a:chOff x="10253620" y="804174"/>
            <a:chExt cx="1265210" cy="1702141"/>
          </a:xfrm>
        </p:grpSpPr>
        <p:pic>
          <p:nvPicPr>
            <p:cNvPr id="12" name="Picture 16">
              <a:extLst>
                <a:ext uri="{FF2B5EF4-FFF2-40B4-BE49-F238E27FC236}">
                  <a16:creationId xmlns:a16="http://schemas.microsoft.com/office/drawing/2014/main" id="{1275EA48-7C01-0F14-3F91-1E42A8E7313B}"/>
                </a:ext>
              </a:extLst>
            </p:cNvPr>
            <p:cNvPicPr>
              <a:picLocks noChangeAspect="1"/>
            </p:cNvPicPr>
            <p:nvPr/>
          </p:nvPicPr>
          <p:blipFill>
            <a:blip r:embed="rId3"/>
            <a:stretch>
              <a:fillRect/>
            </a:stretch>
          </p:blipFill>
          <p:spPr>
            <a:xfrm>
              <a:off x="10318776" y="1682247"/>
              <a:ext cx="1200054" cy="769441"/>
            </a:xfrm>
            <a:prstGeom prst="rect">
              <a:avLst/>
            </a:prstGeom>
          </p:spPr>
        </p:pic>
        <p:pic>
          <p:nvPicPr>
            <p:cNvPr id="13" name="Picture 9">
              <a:extLst>
                <a:ext uri="{FF2B5EF4-FFF2-40B4-BE49-F238E27FC236}">
                  <a16:creationId xmlns:a16="http://schemas.microsoft.com/office/drawing/2014/main" id="{9535A415-F25A-0745-D940-66D026A11D14}"/>
                </a:ext>
              </a:extLst>
            </p:cNvPr>
            <p:cNvPicPr>
              <a:picLocks noChangeAspect="1"/>
            </p:cNvPicPr>
            <p:nvPr/>
          </p:nvPicPr>
          <p:blipFill>
            <a:blip r:embed="rId4"/>
            <a:stretch>
              <a:fillRect/>
            </a:stretch>
          </p:blipFill>
          <p:spPr>
            <a:xfrm>
              <a:off x="10636880" y="804174"/>
              <a:ext cx="520700" cy="508000"/>
            </a:xfrm>
            <a:prstGeom prst="rect">
              <a:avLst/>
            </a:prstGeom>
          </p:spPr>
        </p:pic>
        <p:sp>
          <p:nvSpPr>
            <p:cNvPr id="14" name="TextBox 26">
              <a:extLst>
                <a:ext uri="{FF2B5EF4-FFF2-40B4-BE49-F238E27FC236}">
                  <a16:creationId xmlns:a16="http://schemas.microsoft.com/office/drawing/2014/main" id="{9B98DC2D-400F-012E-2B2E-7128F5B61FA7}"/>
                </a:ext>
              </a:extLst>
            </p:cNvPr>
            <p:cNvSpPr txBox="1"/>
            <p:nvPr/>
          </p:nvSpPr>
          <p:spPr>
            <a:xfrm>
              <a:off x="10253620" y="1736874"/>
              <a:ext cx="120005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nb-NO" sz="2200" b="1" i="0" u="none" strike="noStrike" kern="0" cap="none" spc="0" normalizeH="0" baseline="0" dirty="0">
                  <a:ln>
                    <a:noFill/>
                  </a:ln>
                  <a:solidFill>
                    <a:srgbClr val="000000"/>
                  </a:solidFill>
                  <a:effectLst/>
                  <a:uLnTx/>
                  <a:uFillTx/>
                  <a:latin typeface="Amatic SC" pitchFamily="2" charset="-79"/>
                  <a:cs typeface="Amatic SC" pitchFamily="2" charset="-79"/>
                  <a:sym typeface="Arial"/>
                </a:rPr>
                <a:t>Demonter og rydd</a:t>
              </a:r>
            </a:p>
          </p:txBody>
        </p:sp>
        <p:pic>
          <p:nvPicPr>
            <p:cNvPr id="15" name="Picture 23">
              <a:extLst>
                <a:ext uri="{FF2B5EF4-FFF2-40B4-BE49-F238E27FC236}">
                  <a16:creationId xmlns:a16="http://schemas.microsoft.com/office/drawing/2014/main" id="{33A0EF5B-E7EF-CE74-F7D6-3E3919358549}"/>
                </a:ext>
              </a:extLst>
            </p:cNvPr>
            <p:cNvPicPr>
              <a:picLocks noChangeAspect="1"/>
            </p:cNvPicPr>
            <p:nvPr/>
          </p:nvPicPr>
          <p:blipFill>
            <a:blip r:embed="rId5"/>
            <a:stretch>
              <a:fillRect/>
            </a:stretch>
          </p:blipFill>
          <p:spPr>
            <a:xfrm>
              <a:off x="10797761" y="1274861"/>
              <a:ext cx="190500" cy="457200"/>
            </a:xfrm>
            <a:prstGeom prst="rect">
              <a:avLst/>
            </a:prstGeom>
          </p:spPr>
        </p:pic>
        <p:sp>
          <p:nvSpPr>
            <p:cNvPr id="16" name="Google Shape;81;p3">
              <a:extLst>
                <a:ext uri="{FF2B5EF4-FFF2-40B4-BE49-F238E27FC236}">
                  <a16:creationId xmlns:a16="http://schemas.microsoft.com/office/drawing/2014/main" id="{75D0EA79-2387-3EA1-89C9-09A99FEA7420}"/>
                </a:ext>
              </a:extLst>
            </p:cNvPr>
            <p:cNvSpPr txBox="1"/>
            <p:nvPr/>
          </p:nvSpPr>
          <p:spPr>
            <a:xfrm>
              <a:off x="10570323" y="850550"/>
              <a:ext cx="645379" cy="46162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2400"/>
                <a:buFont typeface="Arial"/>
                <a:buNone/>
                <a:tabLst/>
                <a:defRPr/>
              </a:pPr>
              <a:r>
                <a:rPr kumimoji="0" lang="nb-NO" sz="2400" b="1"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rPr>
                <a:t>11</a:t>
              </a:r>
              <a:endParaRPr kumimoji="0" lang="nb-NO" sz="1400" b="1" i="0" u="none" strike="noStrike" kern="0" cap="none" spc="0" normalizeH="0" baseline="0" dirty="0">
                <a:ln>
                  <a:noFill/>
                </a:ln>
                <a:solidFill>
                  <a:srgbClr val="000000"/>
                </a:solidFill>
                <a:effectLst/>
                <a:uLnTx/>
                <a:uFillTx/>
                <a:latin typeface="Segoe Print" panose="02000600000000000000" pitchFamily="2" charset="0"/>
                <a:ea typeface="Quattrocento Sans"/>
                <a:cs typeface="Quattrocento Sans"/>
                <a:sym typeface="Quattrocento Sans"/>
              </a:endParaRPr>
            </a:p>
          </p:txBody>
        </p:sp>
      </p:grpSp>
      <p:pic>
        <p:nvPicPr>
          <p:cNvPr id="17" name="Bilde 16">
            <a:extLst>
              <a:ext uri="{FF2B5EF4-FFF2-40B4-BE49-F238E27FC236}">
                <a16:creationId xmlns:a16="http://schemas.microsoft.com/office/drawing/2014/main" id="{5159A720-E1B2-8D0A-EB83-E9C3C47E18B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flipH="1">
            <a:off x="7915061" y="3052954"/>
            <a:ext cx="3300641" cy="3300641"/>
          </a:xfrm>
          <a:prstGeom prst="rect">
            <a:avLst/>
          </a:prstGeom>
        </p:spPr>
      </p:pic>
    </p:spTree>
    <p:extLst>
      <p:ext uri="{BB962C8B-B14F-4D97-AF65-F5344CB8AC3E}">
        <p14:creationId xmlns:p14="http://schemas.microsoft.com/office/powerpoint/2010/main" val="6163222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A799D2-F28F-1B7B-0879-618DC7CD2806}"/>
              </a:ext>
            </a:extLst>
          </p:cNvPr>
          <p:cNvSpPr>
            <a:spLocks noGrp="1"/>
          </p:cNvSpPr>
          <p:nvPr>
            <p:ph type="title"/>
          </p:nvPr>
        </p:nvSpPr>
        <p:spPr/>
        <p:txBody>
          <a:bodyPr/>
          <a:lstStyle/>
          <a:p>
            <a:r>
              <a:rPr lang="nb-NO" dirty="0"/>
              <a:t>Refleksjon</a:t>
            </a:r>
          </a:p>
        </p:txBody>
      </p:sp>
      <p:sp>
        <p:nvSpPr>
          <p:cNvPr id="3" name="Plassholder for tekst 2">
            <a:extLst>
              <a:ext uri="{FF2B5EF4-FFF2-40B4-BE49-F238E27FC236}">
                <a16:creationId xmlns:a16="http://schemas.microsoft.com/office/drawing/2014/main" id="{CA9A9AB9-0853-1605-CD98-0272132DC65C}"/>
              </a:ext>
            </a:extLst>
          </p:cNvPr>
          <p:cNvSpPr>
            <a:spLocks noGrp="1"/>
          </p:cNvSpPr>
          <p:nvPr>
            <p:ph type="body" idx="1"/>
          </p:nvPr>
        </p:nvSpPr>
        <p:spPr>
          <a:xfrm>
            <a:off x="838200" y="1825625"/>
            <a:ext cx="6191250" cy="4351338"/>
          </a:xfrm>
        </p:spPr>
        <p:txBody>
          <a:bodyPr>
            <a:normAutofit/>
          </a:bodyPr>
          <a:lstStyle/>
          <a:p>
            <a:pPr>
              <a:spcAft>
                <a:spcPts val="1200"/>
              </a:spcAft>
            </a:pPr>
            <a:r>
              <a:rPr lang="nb-NO" sz="2200" dirty="0"/>
              <a:t>Var det gøy? Hvorfor / hvorfor ikke? </a:t>
            </a:r>
          </a:p>
          <a:p>
            <a:pPr>
              <a:spcAft>
                <a:spcPts val="1200"/>
              </a:spcAft>
            </a:pPr>
            <a:r>
              <a:rPr lang="nb-NO" sz="2200" dirty="0"/>
              <a:t>Klarte du å holde engasjementet oppe hele veien? Hvorfor / hvorfor ikke? </a:t>
            </a:r>
          </a:p>
          <a:p>
            <a:pPr>
              <a:spcAft>
                <a:spcPts val="1200"/>
              </a:spcAft>
            </a:pPr>
            <a:r>
              <a:rPr lang="nb-NO" sz="2200" dirty="0"/>
              <a:t>Var det noe som gjorde deg frustrert underveis? Fortell ... </a:t>
            </a:r>
          </a:p>
          <a:p>
            <a:pPr>
              <a:spcAft>
                <a:spcPts val="1200"/>
              </a:spcAft>
            </a:pPr>
            <a:r>
              <a:rPr lang="nb-NO" sz="2200" dirty="0"/>
              <a:t>Måtte dere </a:t>
            </a:r>
            <a:r>
              <a:rPr lang="nb-NO" sz="2200" dirty="0" err="1"/>
              <a:t>feilsøke</a:t>
            </a:r>
            <a:r>
              <a:rPr lang="nb-NO" sz="2200" dirty="0"/>
              <a:t> underveis? I så fall, hvordan kom dere videre? Fortell ...</a:t>
            </a:r>
          </a:p>
        </p:txBody>
      </p:sp>
      <p:pic>
        <p:nvPicPr>
          <p:cNvPr id="4" name="Google Shape;407;p52">
            <a:extLst>
              <a:ext uri="{FF2B5EF4-FFF2-40B4-BE49-F238E27FC236}">
                <a16:creationId xmlns:a16="http://schemas.microsoft.com/office/drawing/2014/main" id="{282F8DD5-D8A2-4E83-2F37-DEB837408AFB}"/>
              </a:ext>
              <a:ext uri="{C183D7F6-B498-43B3-948B-1728B52AA6E4}">
                <adec:decorative xmlns:adec="http://schemas.microsoft.com/office/drawing/2017/decorative" val="1"/>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830022" y="2746882"/>
            <a:ext cx="2843212" cy="2224996"/>
          </a:xfrm>
          <a:prstGeom prst="rect">
            <a:avLst/>
          </a:prstGeom>
          <a:ln>
            <a:noFill/>
          </a:ln>
          <a:effectLst>
            <a:outerShdw blurRad="292100" dist="139700" dir="2700000" algn="tl" rotWithShape="0">
              <a:srgbClr val="333333">
                <a:alpha val="65000"/>
              </a:srgbClr>
            </a:outerShdw>
          </a:effectLst>
        </p:spPr>
      </p:pic>
      <p:grpSp>
        <p:nvGrpSpPr>
          <p:cNvPr id="6" name="Gruppe 5">
            <a:extLst>
              <a:ext uri="{FF2B5EF4-FFF2-40B4-BE49-F238E27FC236}">
                <a16:creationId xmlns:a16="http://schemas.microsoft.com/office/drawing/2014/main" id="{9CABDFEC-F29C-732B-6047-5845A410276B}"/>
              </a:ext>
              <a:ext uri="{C183D7F6-B498-43B3-948B-1728B52AA6E4}">
                <adec:decorative xmlns:adec="http://schemas.microsoft.com/office/drawing/2017/decorative" val="1"/>
              </a:ext>
            </a:extLst>
          </p:cNvPr>
          <p:cNvGrpSpPr/>
          <p:nvPr/>
        </p:nvGrpSpPr>
        <p:grpSpPr>
          <a:xfrm>
            <a:off x="10192894" y="784686"/>
            <a:ext cx="1554900" cy="1313962"/>
            <a:chOff x="10192894" y="784686"/>
            <a:chExt cx="1554900" cy="1313962"/>
          </a:xfrm>
        </p:grpSpPr>
        <p:pic>
          <p:nvPicPr>
            <p:cNvPr id="7" name="Google Shape;414;g1596a05baef_3_6">
              <a:extLst>
                <a:ext uri="{FF2B5EF4-FFF2-40B4-BE49-F238E27FC236}">
                  <a16:creationId xmlns:a16="http://schemas.microsoft.com/office/drawing/2014/main" id="{FF9247EE-451C-1BF4-B6CD-0228790511B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10278501" y="1458150"/>
              <a:ext cx="1368832" cy="640498"/>
            </a:xfrm>
            <a:prstGeom prst="rect">
              <a:avLst/>
            </a:prstGeom>
            <a:noFill/>
            <a:ln>
              <a:noFill/>
            </a:ln>
          </p:spPr>
        </p:pic>
        <p:pic>
          <p:nvPicPr>
            <p:cNvPr id="8" name="Google Shape;417;g1596a05baef_3_6">
              <a:extLst>
                <a:ext uri="{FF2B5EF4-FFF2-40B4-BE49-F238E27FC236}">
                  <a16:creationId xmlns:a16="http://schemas.microsoft.com/office/drawing/2014/main" id="{855F4EAB-0C41-972A-4E10-F57CC7DFA033}"/>
                </a:ext>
              </a:extLst>
            </p:cNvPr>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10673234" y="784686"/>
              <a:ext cx="520700" cy="508000"/>
            </a:xfrm>
            <a:prstGeom prst="rect">
              <a:avLst/>
            </a:prstGeom>
            <a:noFill/>
            <a:ln>
              <a:noFill/>
            </a:ln>
          </p:spPr>
        </p:pic>
        <p:pic>
          <p:nvPicPr>
            <p:cNvPr id="9" name="Google Shape;418;g1596a05baef_3_6">
              <a:extLst>
                <a:ext uri="{FF2B5EF4-FFF2-40B4-BE49-F238E27FC236}">
                  <a16:creationId xmlns:a16="http://schemas.microsoft.com/office/drawing/2014/main" id="{2A4D0A88-41B4-414B-5BEC-AE77BAE8EBB1}"/>
                </a:ext>
              </a:extLst>
            </p:cNvP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0836203" y="1258055"/>
              <a:ext cx="190500" cy="457200"/>
            </a:xfrm>
            <a:prstGeom prst="rect">
              <a:avLst/>
            </a:prstGeom>
            <a:noFill/>
            <a:ln>
              <a:noFill/>
            </a:ln>
          </p:spPr>
        </p:pic>
        <p:sp>
          <p:nvSpPr>
            <p:cNvPr id="10" name="Google Shape;419;g1596a05baef_3_6">
              <a:extLst>
                <a:ext uri="{FF2B5EF4-FFF2-40B4-BE49-F238E27FC236}">
                  <a16:creationId xmlns:a16="http://schemas.microsoft.com/office/drawing/2014/main" id="{FBCA248F-0449-2237-5E1A-078075984FC3}"/>
                </a:ext>
              </a:extLst>
            </p:cNvPr>
            <p:cNvSpPr txBox="1"/>
            <p:nvPr/>
          </p:nvSpPr>
          <p:spPr>
            <a:xfrm>
              <a:off x="10192894" y="1698579"/>
              <a:ext cx="1554900"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000" b="1" i="0" u="none" strike="noStrike" cap="none" dirty="0">
                  <a:solidFill>
                    <a:srgbClr val="000000"/>
                  </a:solidFill>
                  <a:latin typeface="Amatic SC"/>
                  <a:ea typeface="Amatic SC"/>
                  <a:cs typeface="Amatic SC"/>
                  <a:sym typeface="Amatic SC"/>
                </a:rPr>
                <a:t>Refleksjon</a:t>
              </a:r>
            </a:p>
          </p:txBody>
        </p:sp>
        <p:sp>
          <p:nvSpPr>
            <p:cNvPr id="11" name="Google Shape;420;g1596a05baef_3_6">
              <a:extLst>
                <a:ext uri="{FF2B5EF4-FFF2-40B4-BE49-F238E27FC236}">
                  <a16:creationId xmlns:a16="http://schemas.microsoft.com/office/drawing/2014/main" id="{4006ABFD-E72E-D108-4D5D-A2CEA8ED910E}"/>
                </a:ext>
              </a:extLst>
            </p:cNvPr>
            <p:cNvSpPr txBox="1"/>
            <p:nvPr/>
          </p:nvSpPr>
          <p:spPr>
            <a:xfrm>
              <a:off x="10598078" y="812210"/>
              <a:ext cx="680566" cy="46162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nb-NO" sz="2400" b="1" dirty="0">
                  <a:latin typeface="Segoe Print" panose="02000800000000000000" pitchFamily="2" charset="0"/>
                  <a:ea typeface="Quattrocento Sans"/>
                  <a:cs typeface="Quattrocento Sans"/>
                  <a:sym typeface="Quattrocento Sans"/>
                </a:rPr>
                <a:t>12</a:t>
              </a:r>
              <a:endParaRPr lang="nb-NO" b="0" i="0" u="none" strike="noStrike" cap="none" dirty="0">
                <a:solidFill>
                  <a:srgbClr val="000000"/>
                </a:solidFill>
                <a:latin typeface="Segoe Print" panose="02000800000000000000" pitchFamily="2" charset="0"/>
                <a:ea typeface="Quattrocento Sans"/>
                <a:cs typeface="Quattrocento Sans"/>
                <a:sym typeface="Quattrocento Sans"/>
              </a:endParaRPr>
            </a:p>
          </p:txBody>
        </p:sp>
      </p:grpSp>
    </p:spTree>
    <p:extLst>
      <p:ext uri="{BB962C8B-B14F-4D97-AF65-F5344CB8AC3E}">
        <p14:creationId xmlns:p14="http://schemas.microsoft.com/office/powerpoint/2010/main" val="2337283817"/>
      </p:ext>
    </p:extLst>
  </p:cSld>
  <p:clrMapOvr>
    <a:masterClrMapping/>
  </p:clrMapOvr>
</p:sld>
</file>

<file path=ppt/theme/theme1.xml><?xml version="1.0" encoding="utf-8"?>
<a:theme xmlns:a="http://schemas.openxmlformats.org/drawingml/2006/main"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463b6811-b0a4-4b2a-b932-72c4c970c5d2}" enabled="0" method="" siteId="{463b6811-b0a4-4b2a-b932-72c4c970c5d2}" removed="1"/>
</clbl:labelList>
</file>

<file path=docProps/app.xml><?xml version="1.0" encoding="utf-8"?>
<Properties xmlns="http://schemas.openxmlformats.org/officeDocument/2006/extended-properties" xmlns:vt="http://schemas.openxmlformats.org/officeDocument/2006/docPropsVTypes">
  <TotalTime>58113</TotalTime>
  <Words>2310</Words>
  <Application>Microsoft Office PowerPoint</Application>
  <PresentationFormat>Widescreen</PresentationFormat>
  <Paragraphs>340</Paragraphs>
  <Slides>33</Slides>
  <Notes>33</Notes>
  <HiddenSlides>5</HiddenSlides>
  <MMClips>2</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33</vt:i4>
      </vt:variant>
    </vt:vector>
  </HeadingPairs>
  <TitlesOfParts>
    <vt:vector size="40" baseType="lpstr">
      <vt:lpstr>Amatic SC</vt:lpstr>
      <vt:lpstr>Arial</vt:lpstr>
      <vt:lpstr>Segoe Print</vt:lpstr>
      <vt:lpstr>Calibri</vt:lpstr>
      <vt:lpstr>RaleWay</vt:lpstr>
      <vt:lpstr>Century Gothic</vt:lpstr>
      <vt:lpstr>Office-tema</vt:lpstr>
      <vt:lpstr>Robotball</vt:lpstr>
      <vt:lpstr>Anda</vt:lpstr>
      <vt:lpstr>Hvem skal ut?</vt:lpstr>
      <vt:lpstr>Hvem skal ut av disse fire bildene?</vt:lpstr>
      <vt:lpstr>Oppdrag</vt:lpstr>
      <vt:lpstr>Hva er Robotball?</vt:lpstr>
      <vt:lpstr>Hva er Robotball?</vt:lpstr>
      <vt:lpstr>Kravspesifikasjon for fjernstyrt robot</vt:lpstr>
      <vt:lpstr>Video: micro:bit radio</vt:lpstr>
      <vt:lpstr>Slik fungerer radiofunksjonen</vt:lpstr>
      <vt:lpstr>Sender og mottaker settes til samme gruppe</vt:lpstr>
      <vt:lpstr>Kommandoer som bit:bot forstår</vt:lpstr>
      <vt:lpstr>Lag fjernkontroll</vt:lpstr>
      <vt:lpstr>Vi skal nå lage Robotball-reglene sammen</vt:lpstr>
      <vt:lpstr>Laginndeling</vt:lpstr>
      <vt:lpstr>Laginndeling ut fra radiogruppe</vt:lpstr>
      <vt:lpstr>BYGGMESTER</vt:lpstr>
      <vt:lpstr>Gjør robotene uslåelige!</vt:lpstr>
      <vt:lpstr>Skyver</vt:lpstr>
      <vt:lpstr>Fanger</vt:lpstr>
      <vt:lpstr>Klør</vt:lpstr>
      <vt:lpstr>Instruksjonsark – bygging av ekstrautstyr</vt:lpstr>
      <vt:lpstr>Bruk av servoer</vt:lpstr>
      <vt:lpstr>Koble til servoer</vt:lpstr>
      <vt:lpstr>bit:bot-en forstår to kommandoer til</vt:lpstr>
      <vt:lpstr>Hvordan styre servoene?</vt:lpstr>
      <vt:lpstr>Hefte om montering og styring av servo</vt:lpstr>
      <vt:lpstr>Lag ekstrautstyr til robotene</vt:lpstr>
      <vt:lpstr>Vi spiller robotball – runde 1</vt:lpstr>
      <vt:lpstr>Forbedre robotene</vt:lpstr>
      <vt:lpstr>Vi spiller robotball – runde 2</vt:lpstr>
      <vt:lpstr>Demonter og rydd</vt:lpstr>
      <vt:lpstr>Refleksjon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Robotball</dc:title>
  <dc:creator>Øystein Sørborg</dc:creator>
  <cp:lastModifiedBy>Øystein Sørborg</cp:lastModifiedBy>
  <cp:revision>9</cp:revision>
  <dcterms:created xsi:type="dcterms:W3CDTF">2019-05-08T10:22:22Z</dcterms:created>
  <dcterms:modified xsi:type="dcterms:W3CDTF">2026-01-02T16:04:13Z</dcterms:modified>
</cp:coreProperties>
</file>